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73" r:id="rId4"/>
    <p:sldId id="259" r:id="rId5"/>
    <p:sldId id="261" r:id="rId6"/>
    <p:sldId id="260" r:id="rId7"/>
    <p:sldId id="262" r:id="rId8"/>
    <p:sldId id="263" r:id="rId9"/>
    <p:sldId id="274" r:id="rId10"/>
    <p:sldId id="264" r:id="rId11"/>
    <p:sldId id="265" r:id="rId12"/>
    <p:sldId id="266" r:id="rId13"/>
    <p:sldId id="267" r:id="rId14"/>
    <p:sldId id="272" r:id="rId15"/>
    <p:sldId id="268" r:id="rId16"/>
    <p:sldId id="269" r:id="rId17"/>
    <p:sldId id="270" r:id="rId18"/>
    <p:sldId id="277" r:id="rId19"/>
    <p:sldId id="278" r:id="rId20"/>
    <p:sldId id="279" r:id="rId21"/>
    <p:sldId id="290" r:id="rId22"/>
    <p:sldId id="281" r:id="rId23"/>
    <p:sldId id="291" r:id="rId24"/>
    <p:sldId id="282" r:id="rId25"/>
    <p:sldId id="292" r:id="rId26"/>
    <p:sldId id="283" r:id="rId27"/>
    <p:sldId id="293" r:id="rId28"/>
    <p:sldId id="284" r:id="rId29"/>
    <p:sldId id="294" r:id="rId30"/>
    <p:sldId id="285" r:id="rId31"/>
    <p:sldId id="295" r:id="rId32"/>
    <p:sldId id="286" r:id="rId33"/>
    <p:sldId id="296" r:id="rId34"/>
    <p:sldId id="287" r:id="rId35"/>
    <p:sldId id="288" r:id="rId36"/>
    <p:sldId id="289" r:id="rId37"/>
    <p:sldId id="271" r:id="rId38"/>
    <p:sldId id="25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6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16"/>
    <p:restoredTop sz="94715"/>
  </p:normalViewPr>
  <p:slideViewPr>
    <p:cSldViewPr snapToGrid="0" snapToObjects="1">
      <p:cViewPr varScale="1">
        <p:scale>
          <a:sx n="109" d="100"/>
          <a:sy n="109" d="100"/>
        </p:scale>
        <p:origin x="20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689323-B436-734C-8693-78C07D4164B9}" type="doc">
      <dgm:prSet loTypeId="urn:microsoft.com/office/officeart/2005/8/layout/cycle6" loCatId="" qsTypeId="urn:microsoft.com/office/officeart/2005/8/quickstyle/3d6" qsCatId="3D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6B8A5787-4C46-8B4C-B97A-386ADE924040}">
      <dgm:prSet phldrT="[Text]"/>
      <dgm:spPr/>
      <dgm:t>
        <a:bodyPr/>
        <a:lstStyle/>
        <a:p>
          <a:r>
            <a:rPr lang="en-US" dirty="0"/>
            <a:t>Collection</a:t>
          </a:r>
        </a:p>
      </dgm:t>
    </dgm:pt>
    <dgm:pt modelId="{5D738FD6-BB29-C545-B9EB-8E3647565342}" type="parTrans" cxnId="{D1554193-F7CF-A44F-899A-312386B904C5}">
      <dgm:prSet/>
      <dgm:spPr/>
      <dgm:t>
        <a:bodyPr/>
        <a:lstStyle/>
        <a:p>
          <a:endParaRPr lang="en-US"/>
        </a:p>
      </dgm:t>
    </dgm:pt>
    <dgm:pt modelId="{9E8F9C1B-F400-D041-8D0C-E81B714EF762}" type="sibTrans" cxnId="{D1554193-F7CF-A44F-899A-312386B904C5}">
      <dgm:prSet/>
      <dgm:spPr>
        <a:ln w="101600">
          <a:solidFill>
            <a:schemeClr val="accent1"/>
          </a:solidFill>
          <a:tailEnd type="stealth"/>
        </a:ln>
      </dgm:spPr>
      <dgm:t>
        <a:bodyPr/>
        <a:lstStyle/>
        <a:p>
          <a:endParaRPr lang="en-US"/>
        </a:p>
      </dgm:t>
    </dgm:pt>
    <dgm:pt modelId="{198E6B66-9947-BB47-9042-59E88586F8D9}">
      <dgm:prSet phldrT="[Text]"/>
      <dgm:spPr/>
      <dgm:t>
        <a:bodyPr/>
        <a:lstStyle/>
        <a:p>
          <a:r>
            <a:rPr lang="en-US" dirty="0"/>
            <a:t>Reduction</a:t>
          </a:r>
        </a:p>
      </dgm:t>
    </dgm:pt>
    <dgm:pt modelId="{DC74C3FD-92E2-EC48-AE8F-52DE557A58F7}" type="parTrans" cxnId="{F4DA7F94-DE6A-914B-81B1-6E1A4D252D83}">
      <dgm:prSet/>
      <dgm:spPr/>
      <dgm:t>
        <a:bodyPr/>
        <a:lstStyle/>
        <a:p>
          <a:endParaRPr lang="en-US"/>
        </a:p>
      </dgm:t>
    </dgm:pt>
    <dgm:pt modelId="{8FEB62A5-912E-CB45-997B-DA75F883D654}" type="sibTrans" cxnId="{F4DA7F94-DE6A-914B-81B1-6E1A4D252D83}">
      <dgm:prSet/>
      <dgm:spPr>
        <a:ln w="101600">
          <a:solidFill>
            <a:schemeClr val="accent1"/>
          </a:solidFill>
          <a:tailEnd type="stealth"/>
        </a:ln>
      </dgm:spPr>
      <dgm:t>
        <a:bodyPr/>
        <a:lstStyle/>
        <a:p>
          <a:endParaRPr lang="en-US"/>
        </a:p>
      </dgm:t>
    </dgm:pt>
    <dgm:pt modelId="{D4C9A692-061A-9D44-AEDA-F6A4CD778ACE}">
      <dgm:prSet phldrT="[Text]"/>
      <dgm:spPr/>
      <dgm:t>
        <a:bodyPr/>
        <a:lstStyle/>
        <a:p>
          <a:r>
            <a:rPr lang="en-US" dirty="0"/>
            <a:t>Interpretation</a:t>
          </a:r>
        </a:p>
      </dgm:t>
    </dgm:pt>
    <dgm:pt modelId="{F817B4BB-2ABD-1646-8769-C3FF55EDC171}" type="parTrans" cxnId="{3699397A-6CB8-CE48-8886-5AC807603665}">
      <dgm:prSet/>
      <dgm:spPr/>
      <dgm:t>
        <a:bodyPr/>
        <a:lstStyle/>
        <a:p>
          <a:endParaRPr lang="en-US"/>
        </a:p>
      </dgm:t>
    </dgm:pt>
    <dgm:pt modelId="{386FD5C7-8F10-2A45-81A9-EC4DDD1755D2}" type="sibTrans" cxnId="{3699397A-6CB8-CE48-8886-5AC807603665}">
      <dgm:prSet/>
      <dgm:spPr>
        <a:ln w="101600">
          <a:solidFill>
            <a:schemeClr val="accent1"/>
          </a:solidFill>
          <a:tailEnd type="stealth"/>
        </a:ln>
      </dgm:spPr>
      <dgm:t>
        <a:bodyPr/>
        <a:lstStyle/>
        <a:p>
          <a:endParaRPr lang="en-US"/>
        </a:p>
      </dgm:t>
    </dgm:pt>
    <dgm:pt modelId="{61927DE3-57AB-6746-99E0-8AA188617D70}" type="pres">
      <dgm:prSet presAssocID="{1F689323-B436-734C-8693-78C07D4164B9}" presName="cycle" presStyleCnt="0">
        <dgm:presLayoutVars>
          <dgm:dir/>
          <dgm:resizeHandles val="exact"/>
        </dgm:presLayoutVars>
      </dgm:prSet>
      <dgm:spPr/>
    </dgm:pt>
    <dgm:pt modelId="{4CB3B48E-59A5-AA4E-8A83-825B86F95E09}" type="pres">
      <dgm:prSet presAssocID="{6B8A5787-4C46-8B4C-B97A-386ADE924040}" presName="node" presStyleLbl="node1" presStyleIdx="0" presStyleCnt="3">
        <dgm:presLayoutVars>
          <dgm:bulletEnabled val="1"/>
        </dgm:presLayoutVars>
      </dgm:prSet>
      <dgm:spPr/>
    </dgm:pt>
    <dgm:pt modelId="{063C04C0-90F5-5042-B719-1C52000FBA87}" type="pres">
      <dgm:prSet presAssocID="{6B8A5787-4C46-8B4C-B97A-386ADE924040}" presName="spNode" presStyleCnt="0"/>
      <dgm:spPr/>
    </dgm:pt>
    <dgm:pt modelId="{FB9F04C9-877A-364C-8C3D-CB7C020BA269}" type="pres">
      <dgm:prSet presAssocID="{9E8F9C1B-F400-D041-8D0C-E81B714EF762}" presName="sibTrans" presStyleLbl="sibTrans1D1" presStyleIdx="0" presStyleCnt="3"/>
      <dgm:spPr/>
    </dgm:pt>
    <dgm:pt modelId="{1F943B7F-357A-044B-A5DA-849CF4F07581}" type="pres">
      <dgm:prSet presAssocID="{198E6B66-9947-BB47-9042-59E88586F8D9}" presName="node" presStyleLbl="node1" presStyleIdx="1" presStyleCnt="3">
        <dgm:presLayoutVars>
          <dgm:bulletEnabled val="1"/>
        </dgm:presLayoutVars>
      </dgm:prSet>
      <dgm:spPr/>
    </dgm:pt>
    <dgm:pt modelId="{0E63884A-333A-1844-AEB8-CBA90F521C8C}" type="pres">
      <dgm:prSet presAssocID="{198E6B66-9947-BB47-9042-59E88586F8D9}" presName="spNode" presStyleCnt="0"/>
      <dgm:spPr/>
    </dgm:pt>
    <dgm:pt modelId="{99A05827-F259-934A-A948-68BD619E34D0}" type="pres">
      <dgm:prSet presAssocID="{8FEB62A5-912E-CB45-997B-DA75F883D654}" presName="sibTrans" presStyleLbl="sibTrans1D1" presStyleIdx="1" presStyleCnt="3"/>
      <dgm:spPr/>
    </dgm:pt>
    <dgm:pt modelId="{AC8AF3AA-19DD-DC4E-8CA6-493C38F78C47}" type="pres">
      <dgm:prSet presAssocID="{D4C9A692-061A-9D44-AEDA-F6A4CD778ACE}" presName="node" presStyleLbl="node1" presStyleIdx="2" presStyleCnt="3">
        <dgm:presLayoutVars>
          <dgm:bulletEnabled val="1"/>
        </dgm:presLayoutVars>
      </dgm:prSet>
      <dgm:spPr/>
    </dgm:pt>
    <dgm:pt modelId="{ED399872-4A5E-354A-B774-4923C344C038}" type="pres">
      <dgm:prSet presAssocID="{D4C9A692-061A-9D44-AEDA-F6A4CD778ACE}" presName="spNode" presStyleCnt="0"/>
      <dgm:spPr/>
    </dgm:pt>
    <dgm:pt modelId="{6AD81A01-CF2A-994B-8792-B97377249714}" type="pres">
      <dgm:prSet presAssocID="{386FD5C7-8F10-2A45-81A9-EC4DDD1755D2}" presName="sibTrans" presStyleLbl="sibTrans1D1" presStyleIdx="2" presStyleCnt="3"/>
      <dgm:spPr/>
    </dgm:pt>
  </dgm:ptLst>
  <dgm:cxnLst>
    <dgm:cxn modelId="{F0646F0F-B0A1-A348-9479-7E251B0B242F}" type="presOf" srcId="{6B8A5787-4C46-8B4C-B97A-386ADE924040}" destId="{4CB3B48E-59A5-AA4E-8A83-825B86F95E09}" srcOrd="0" destOrd="0" presId="urn:microsoft.com/office/officeart/2005/8/layout/cycle6"/>
    <dgm:cxn modelId="{3699397A-6CB8-CE48-8886-5AC807603665}" srcId="{1F689323-B436-734C-8693-78C07D4164B9}" destId="{D4C9A692-061A-9D44-AEDA-F6A4CD778ACE}" srcOrd="2" destOrd="0" parTransId="{F817B4BB-2ABD-1646-8769-C3FF55EDC171}" sibTransId="{386FD5C7-8F10-2A45-81A9-EC4DDD1755D2}"/>
    <dgm:cxn modelId="{CA89BC87-075D-E146-A41D-BC1EF09DADDF}" type="presOf" srcId="{8FEB62A5-912E-CB45-997B-DA75F883D654}" destId="{99A05827-F259-934A-A948-68BD619E34D0}" srcOrd="0" destOrd="0" presId="urn:microsoft.com/office/officeart/2005/8/layout/cycle6"/>
    <dgm:cxn modelId="{D1554193-F7CF-A44F-899A-312386B904C5}" srcId="{1F689323-B436-734C-8693-78C07D4164B9}" destId="{6B8A5787-4C46-8B4C-B97A-386ADE924040}" srcOrd="0" destOrd="0" parTransId="{5D738FD6-BB29-C545-B9EB-8E3647565342}" sibTransId="{9E8F9C1B-F400-D041-8D0C-E81B714EF762}"/>
    <dgm:cxn modelId="{F4DA7F94-DE6A-914B-81B1-6E1A4D252D83}" srcId="{1F689323-B436-734C-8693-78C07D4164B9}" destId="{198E6B66-9947-BB47-9042-59E88586F8D9}" srcOrd="1" destOrd="0" parTransId="{DC74C3FD-92E2-EC48-AE8F-52DE557A58F7}" sibTransId="{8FEB62A5-912E-CB45-997B-DA75F883D654}"/>
    <dgm:cxn modelId="{C36AF5C7-D341-5F43-A535-F420962539EB}" type="presOf" srcId="{198E6B66-9947-BB47-9042-59E88586F8D9}" destId="{1F943B7F-357A-044B-A5DA-849CF4F07581}" srcOrd="0" destOrd="0" presId="urn:microsoft.com/office/officeart/2005/8/layout/cycle6"/>
    <dgm:cxn modelId="{1EDA8EC9-3287-EE42-9120-0DE6D6EB4484}" type="presOf" srcId="{1F689323-B436-734C-8693-78C07D4164B9}" destId="{61927DE3-57AB-6746-99E0-8AA188617D70}" srcOrd="0" destOrd="0" presId="urn:microsoft.com/office/officeart/2005/8/layout/cycle6"/>
    <dgm:cxn modelId="{A72745CA-AEE2-E141-BE55-10FF0A3BD3EE}" type="presOf" srcId="{9E8F9C1B-F400-D041-8D0C-E81B714EF762}" destId="{FB9F04C9-877A-364C-8C3D-CB7C020BA269}" srcOrd="0" destOrd="0" presId="urn:microsoft.com/office/officeart/2005/8/layout/cycle6"/>
    <dgm:cxn modelId="{C50779D1-39D9-0E46-9E1B-CE9937241A42}" type="presOf" srcId="{D4C9A692-061A-9D44-AEDA-F6A4CD778ACE}" destId="{AC8AF3AA-19DD-DC4E-8CA6-493C38F78C47}" srcOrd="0" destOrd="0" presId="urn:microsoft.com/office/officeart/2005/8/layout/cycle6"/>
    <dgm:cxn modelId="{3C81F5F5-EA25-7048-9242-FD483732D390}" type="presOf" srcId="{386FD5C7-8F10-2A45-81A9-EC4DDD1755D2}" destId="{6AD81A01-CF2A-994B-8792-B97377249714}" srcOrd="0" destOrd="0" presId="urn:microsoft.com/office/officeart/2005/8/layout/cycle6"/>
    <dgm:cxn modelId="{52CF6C56-6A58-9545-A91F-B1AF17DD1C8E}" type="presParOf" srcId="{61927DE3-57AB-6746-99E0-8AA188617D70}" destId="{4CB3B48E-59A5-AA4E-8A83-825B86F95E09}" srcOrd="0" destOrd="0" presId="urn:microsoft.com/office/officeart/2005/8/layout/cycle6"/>
    <dgm:cxn modelId="{A93170D2-9F87-5746-9535-CB6B74CBA65A}" type="presParOf" srcId="{61927DE3-57AB-6746-99E0-8AA188617D70}" destId="{063C04C0-90F5-5042-B719-1C52000FBA87}" srcOrd="1" destOrd="0" presId="urn:microsoft.com/office/officeart/2005/8/layout/cycle6"/>
    <dgm:cxn modelId="{48604140-01CC-4A41-8452-E4B07A7A9CA0}" type="presParOf" srcId="{61927DE3-57AB-6746-99E0-8AA188617D70}" destId="{FB9F04C9-877A-364C-8C3D-CB7C020BA269}" srcOrd="2" destOrd="0" presId="urn:microsoft.com/office/officeart/2005/8/layout/cycle6"/>
    <dgm:cxn modelId="{524F880C-CD6B-2946-AAF5-50946A5F94F0}" type="presParOf" srcId="{61927DE3-57AB-6746-99E0-8AA188617D70}" destId="{1F943B7F-357A-044B-A5DA-849CF4F07581}" srcOrd="3" destOrd="0" presId="urn:microsoft.com/office/officeart/2005/8/layout/cycle6"/>
    <dgm:cxn modelId="{1B570345-7257-4743-866A-197DFD059B14}" type="presParOf" srcId="{61927DE3-57AB-6746-99E0-8AA188617D70}" destId="{0E63884A-333A-1844-AEB8-CBA90F521C8C}" srcOrd="4" destOrd="0" presId="urn:microsoft.com/office/officeart/2005/8/layout/cycle6"/>
    <dgm:cxn modelId="{B81479AB-D1CD-C340-AB68-6AB8257F6129}" type="presParOf" srcId="{61927DE3-57AB-6746-99E0-8AA188617D70}" destId="{99A05827-F259-934A-A948-68BD619E34D0}" srcOrd="5" destOrd="0" presId="urn:microsoft.com/office/officeart/2005/8/layout/cycle6"/>
    <dgm:cxn modelId="{3F4E783B-979B-4B45-9BE5-90676831622F}" type="presParOf" srcId="{61927DE3-57AB-6746-99E0-8AA188617D70}" destId="{AC8AF3AA-19DD-DC4E-8CA6-493C38F78C47}" srcOrd="6" destOrd="0" presId="urn:microsoft.com/office/officeart/2005/8/layout/cycle6"/>
    <dgm:cxn modelId="{7070FE0D-263B-BF4C-9ADE-1FEC2E8DC72C}" type="presParOf" srcId="{61927DE3-57AB-6746-99E0-8AA188617D70}" destId="{ED399872-4A5E-354A-B774-4923C344C038}" srcOrd="7" destOrd="0" presId="urn:microsoft.com/office/officeart/2005/8/layout/cycle6"/>
    <dgm:cxn modelId="{7E0421DE-810B-D84C-BE9E-239220909D99}" type="presParOf" srcId="{61927DE3-57AB-6746-99E0-8AA188617D70}" destId="{6AD81A01-CF2A-994B-8792-B97377249714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B3B48E-59A5-AA4E-8A83-825B86F95E09}">
      <dsp:nvSpPr>
        <dsp:cNvPr id="0" name=""/>
        <dsp:cNvSpPr/>
      </dsp:nvSpPr>
      <dsp:spPr>
        <a:xfrm>
          <a:off x="2672208" y="2134"/>
          <a:ext cx="2656582" cy="1726778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Collection</a:t>
          </a:r>
        </a:p>
      </dsp:txBody>
      <dsp:txXfrm>
        <a:off x="2756502" y="86428"/>
        <a:ext cx="2487994" cy="1558190"/>
      </dsp:txXfrm>
    </dsp:sp>
    <dsp:sp modelId="{FB9F04C9-877A-364C-8C3D-CB7C020BA269}">
      <dsp:nvSpPr>
        <dsp:cNvPr id="0" name=""/>
        <dsp:cNvSpPr/>
      </dsp:nvSpPr>
      <dsp:spPr>
        <a:xfrm>
          <a:off x="1698124" y="865524"/>
          <a:ext cx="4604751" cy="4604751"/>
        </a:xfrm>
        <a:custGeom>
          <a:avLst/>
          <a:gdLst/>
          <a:ahLst/>
          <a:cxnLst/>
          <a:rect l="0" t="0" r="0" b="0"/>
          <a:pathLst>
            <a:path>
              <a:moveTo>
                <a:pt x="3649952" y="435568"/>
              </a:moveTo>
              <a:arcTo wR="2302375" hR="2302375" stAng="18349444" swAng="3646020"/>
            </a:path>
          </a:pathLst>
        </a:custGeom>
        <a:noFill/>
        <a:ln w="101600" cap="flat" cmpd="sng" algn="ctr">
          <a:solidFill>
            <a:schemeClr val="accent1"/>
          </a:solidFill>
          <a:prstDash val="solid"/>
          <a:miter lim="800000"/>
          <a:tailEnd type="stealth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943B7F-357A-044B-A5DA-849CF4F07581}">
      <dsp:nvSpPr>
        <dsp:cNvPr id="0" name=""/>
        <dsp:cNvSpPr/>
      </dsp:nvSpPr>
      <dsp:spPr>
        <a:xfrm>
          <a:off x="4666124" y="3455698"/>
          <a:ext cx="2656582" cy="1726778"/>
        </a:xfrm>
        <a:prstGeom prst="roundRect">
          <a:avLst/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Reduction</a:t>
          </a:r>
        </a:p>
      </dsp:txBody>
      <dsp:txXfrm>
        <a:off x="4750418" y="3539992"/>
        <a:ext cx="2487994" cy="1558190"/>
      </dsp:txXfrm>
    </dsp:sp>
    <dsp:sp modelId="{99A05827-F259-934A-A948-68BD619E34D0}">
      <dsp:nvSpPr>
        <dsp:cNvPr id="0" name=""/>
        <dsp:cNvSpPr/>
      </dsp:nvSpPr>
      <dsp:spPr>
        <a:xfrm>
          <a:off x="1698124" y="865524"/>
          <a:ext cx="4604751" cy="4604751"/>
        </a:xfrm>
        <a:custGeom>
          <a:avLst/>
          <a:gdLst/>
          <a:ahLst/>
          <a:cxnLst/>
          <a:rect l="0" t="0" r="0" b="0"/>
          <a:pathLst>
            <a:path>
              <a:moveTo>
                <a:pt x="3397453" y="4327650"/>
              </a:moveTo>
              <a:arcTo wR="2302375" hR="2302375" stAng="3695979" swAng="3408041"/>
            </a:path>
          </a:pathLst>
        </a:custGeom>
        <a:noFill/>
        <a:ln w="101600" cap="flat" cmpd="sng" algn="ctr">
          <a:solidFill>
            <a:schemeClr val="accent1"/>
          </a:solidFill>
          <a:prstDash val="solid"/>
          <a:miter lim="800000"/>
          <a:tailEnd type="stealth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8AF3AA-19DD-DC4E-8CA6-493C38F78C47}">
      <dsp:nvSpPr>
        <dsp:cNvPr id="0" name=""/>
        <dsp:cNvSpPr/>
      </dsp:nvSpPr>
      <dsp:spPr>
        <a:xfrm>
          <a:off x="678293" y="3455698"/>
          <a:ext cx="2656582" cy="1726778"/>
        </a:xfrm>
        <a:prstGeom prst="roundRect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Interpretation</a:t>
          </a:r>
        </a:p>
      </dsp:txBody>
      <dsp:txXfrm>
        <a:off x="762587" y="3539992"/>
        <a:ext cx="2487994" cy="1558190"/>
      </dsp:txXfrm>
    </dsp:sp>
    <dsp:sp modelId="{6AD81A01-CF2A-994B-8792-B97377249714}">
      <dsp:nvSpPr>
        <dsp:cNvPr id="0" name=""/>
        <dsp:cNvSpPr/>
      </dsp:nvSpPr>
      <dsp:spPr>
        <a:xfrm>
          <a:off x="1698124" y="865524"/>
          <a:ext cx="4604751" cy="4604751"/>
        </a:xfrm>
        <a:custGeom>
          <a:avLst/>
          <a:gdLst/>
          <a:ahLst/>
          <a:cxnLst/>
          <a:rect l="0" t="0" r="0" b="0"/>
          <a:pathLst>
            <a:path>
              <a:moveTo>
                <a:pt x="15217" y="2566647"/>
              </a:moveTo>
              <a:arcTo wR="2302375" hR="2302375" stAng="10404536" swAng="3646020"/>
            </a:path>
          </a:pathLst>
        </a:custGeom>
        <a:noFill/>
        <a:ln w="101600" cap="flat" cmpd="sng" algn="ctr">
          <a:solidFill>
            <a:schemeClr val="accent1"/>
          </a:solidFill>
          <a:prstDash val="solid"/>
          <a:miter lim="800000"/>
          <a:tailEnd type="stealth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9AF96-51B1-0C4D-9211-960419C537EB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9CB38-B844-2441-BDD2-870AE2C7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81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lustalX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9CB38-B844-2441-BDD2-870AE2C7E5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3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90 positions of a protein multiple sequence alignment of instances of the acidic ribosomal protein P0 (L10E) from several organisms. Generated with </a:t>
            </a:r>
            <a:r>
              <a:rPr lang="en-US" dirty="0">
                <a:hlinkClick r:id="rId3" tooltip="ClustalX"/>
              </a:rPr>
              <a:t>ClustalX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9CB38-B844-2441-BDD2-870AE2C7E5F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50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95C59-4174-0549-9E31-70EE62891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546BEC-0634-9D47-BA8C-4C9A6BF836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2F3B0-1822-7F4B-865B-F34F44751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DB4F2-9041-AC4D-950C-064075F08CD9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E8E9E-DECC-D644-B00B-A04FF7578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324C6-5FD4-194A-816C-D1B4F40A1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B237-F2B3-F14B-BBBD-ADF8F496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8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C200E-63D6-6743-BCA0-98F568BAD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A6132-4041-1342-9747-A600A2D1C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9313E-5170-374D-AB60-F5E6F2F75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DB4F2-9041-AC4D-950C-064075F08CD9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002D7-87AD-6D46-BB2D-54474C359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65B12-CA45-CB46-ADE8-E69B8731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B237-F2B3-F14B-BBBD-ADF8F496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91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C83C07-3613-A84C-B7B8-25B6730C61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4C61C9-0BBC-0F4D-A7C0-0524B0D79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CA13A-ED11-6C4A-BB51-1B000107C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DB4F2-9041-AC4D-950C-064075F08CD9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C4067-6DCC-644A-AD60-189876AF9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F342A-4B47-3144-B341-A82AFB781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B237-F2B3-F14B-BBBD-ADF8F496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3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B2A44-BAD9-C044-98DA-49A1927E3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64050-4158-5548-9597-E3778DE2B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39591-3F7D-1446-8706-8AE6FFF2B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DB4F2-9041-AC4D-950C-064075F08CD9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EF47A-8560-0F4B-9AFD-EDDA59AE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E309F-C24D-FC44-AF37-133EAF16D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B237-F2B3-F14B-BBBD-ADF8F496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60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CB1A5-3F6F-4B40-BFBF-9748A1EF9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4874B-D8F6-4B47-9010-6B60E9D3F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515C7-5749-6747-BA64-AE7A11200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DB4F2-9041-AC4D-950C-064075F08CD9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6FED8-9B90-CC4F-A93A-55A236F8C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4DFE2-B578-2744-8C77-0CA736D51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B237-F2B3-F14B-BBBD-ADF8F496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8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8314F-217F-6B48-ADDA-C0232040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E3698-C3C6-1B41-9DD8-8C20A2477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43436-4053-8A48-AF82-B25F3D6CB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82516D-A562-2C4E-8B07-3DFF96AA2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DB4F2-9041-AC4D-950C-064075F08CD9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6A6CC-EE48-C84A-B4D8-9F77E2263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5A3BE-63BC-2A45-90DB-E0591316F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B237-F2B3-F14B-BBBD-ADF8F496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6038C-786A-5D4D-A7A6-8071AD4A7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25954-E932-7A42-AF5B-6FEB23C9E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F42E0-8C13-A640-823D-FF3E3E360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0E1643-7640-1D46-B3A3-02704988B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C72C6C-EA25-DC4C-A4B5-F9FEA0A166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EB548-18FA-6040-BE04-C6385959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DB4F2-9041-AC4D-950C-064075F08CD9}" type="datetimeFigureOut">
              <a:rPr lang="en-US" smtClean="0"/>
              <a:t>4/23/19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DD6565-0583-4D4A-A85F-E4EA81FE4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A8B12C-7EAC-DB43-810D-BCFF7071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B237-F2B3-F14B-BBBD-ADF8F496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15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D947D-2BD6-8E4B-9E93-54EECB0E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08CA9-04F2-5B4D-9C0D-2B1732368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DB4F2-9041-AC4D-950C-064075F08CD9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74ED8A-D129-EC4D-9D64-45D0E4D3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EB03C-3A9E-524A-B8C0-1CD77FD30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B237-F2B3-F14B-BBBD-ADF8F496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93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8E431B-1C09-3244-98A0-6A5566AB3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DB4F2-9041-AC4D-950C-064075F08CD9}" type="datetimeFigureOut">
              <a:rPr lang="en-US" smtClean="0"/>
              <a:t>4/23/19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D8238E-4710-9B42-8CA7-2FA42D815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FD27E-EA78-7144-86B6-EE97B5702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B237-F2B3-F14B-BBBD-ADF8F496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4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D0530-1C82-2345-BA36-3D8B6FC6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3C0BE-16D5-C547-8548-2DCE0BA6E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C7FA33-E9A7-4642-A492-1D8508B35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07772-766E-024D-B456-6FAD86FAE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DB4F2-9041-AC4D-950C-064075F08CD9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C3FFF-B7E1-E74B-A791-78EF64DB6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DB7CC-BBB0-E748-B8F1-058E9669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B237-F2B3-F14B-BBBD-ADF8F496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5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4CF1-BE36-3D4A-A654-72F4F90EB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089527-210A-8A4C-9654-A7179B7677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E4DC90-0AB5-A34D-AB88-14B6D450B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36D07-07C4-4341-93B8-7537D9DAA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DB4F2-9041-AC4D-950C-064075F08CD9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0203C-4A96-5045-A954-F31FB35D1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D025A-F6EF-7643-8A55-B3DE23E9D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B237-F2B3-F14B-BBBD-ADF8F496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37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EBB571-4FE5-1547-B221-D81B32E1C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BB3CB-3741-6547-813B-BCCA970B4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BD9DF-EA99-5D41-A77E-6D7EE3F01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DB4F2-9041-AC4D-950C-064075F08CD9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8A932-A593-E840-A3BF-DF49A48F2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BA621-E51D-7C41-A612-6E7CDA95D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6B237-F2B3-F14B-BBBD-ADF8F496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8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last.ncbi.nlm.nih.gov/Blast.cgi?PROGRAM=blastn&amp;PAGE_TYPE=BlastSearch&amp;LINK_LOC=blasthome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ortal.gdc.cancer.gov/" TargetMode="External"/><Relationship Id="rId4" Type="http://schemas.openxmlformats.org/officeDocument/2006/relationships/hyperlink" Target="https://genome.ucsc.edu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(https:/www.dataversity.net/what-is-data-science" TargetMode="External"/><Relationship Id="rId7" Type="http://schemas.openxmlformats.org/officeDocument/2006/relationships/image" Target="../media/image4.jpeg"/><Relationship Id="rId2" Type="http://schemas.openxmlformats.org/officeDocument/2006/relationships/hyperlink" Target="https://en.wikipedia.org/wiki/Data_sci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hyperlink" Target="https://www.investopedia.com/terms/d/data-science.as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(https:/www.oreilly.com/library/view/doing-data-science/9781449363871/ch01.html" TargetMode="External"/><Relationship Id="rId7" Type="http://schemas.openxmlformats.org/officeDocument/2006/relationships/image" Target="../media/image7.jpeg"/><Relationship Id="rId2" Type="http://schemas.openxmlformats.org/officeDocument/2006/relationships/hyperlink" Target="https://www.oreilly.com/ideas/what-is-data-sci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hyperlink" Target="https://www.sas.com/en_us/insights/analytics/what-is-a-data-scientist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emf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biology/article?id=10.1371/journal.pbio.1002195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A41EE2-BC57-704F-AD7E-BCC58CFE48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19531" t="12500" r="21875" b="12500"/>
          <a:stretch/>
        </p:blipFill>
        <p:spPr>
          <a:xfrm>
            <a:off x="1806498" y="-599612"/>
            <a:ext cx="8032446" cy="77111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F467E6-C0C7-1F40-A95A-53F34B51AE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Data Science?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A9191F-9CFC-C242-A941-7557F4C5D4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(how would you define it?)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3C2068-E852-6A4E-91D6-52ECC1E824D6}"/>
              </a:ext>
            </a:extLst>
          </p:cNvPr>
          <p:cNvSpPr txBox="1"/>
          <p:nvPr/>
        </p:nvSpPr>
        <p:spPr>
          <a:xfrm>
            <a:off x="128016" y="6076858"/>
            <a:ext cx="4718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 A. Jensen, PhD</a:t>
            </a:r>
          </a:p>
          <a:p>
            <a:r>
              <a:rPr lang="en-US" dirty="0"/>
              <a:t>FNLCR/LBR</a:t>
            </a:r>
          </a:p>
        </p:txBody>
      </p:sp>
    </p:spTree>
    <p:extLst>
      <p:ext uri="{BB962C8B-B14F-4D97-AF65-F5344CB8AC3E}">
        <p14:creationId xmlns:p14="http://schemas.microsoft.com/office/powerpoint/2010/main" val="3911032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02770-EBFC-554C-9D65-136F5E510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535"/>
            <a:ext cx="10515600" cy="1325563"/>
          </a:xfrm>
        </p:spPr>
        <p:txBody>
          <a:bodyPr/>
          <a:lstStyle/>
          <a:p>
            <a:r>
              <a:rPr lang="en-US" dirty="0"/>
              <a:t>Interpret (Find Patterns) : More Complex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3EF9E-E876-4143-9093-EC163B0D1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18860" cy="4351338"/>
          </a:xfrm>
        </p:spPr>
        <p:txBody>
          <a:bodyPr/>
          <a:lstStyle/>
          <a:p>
            <a:r>
              <a:rPr lang="en-US" dirty="0"/>
              <a:t>Principal components analysis</a:t>
            </a:r>
          </a:p>
          <a:p>
            <a:r>
              <a:rPr lang="en-US" dirty="0"/>
              <a:t>Biplot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60B267-779F-C54F-B5FB-98AB50792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525" y="559354"/>
            <a:ext cx="6400800" cy="64008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EE05B34-237B-824E-B5AC-558986652F1C}"/>
              </a:ext>
            </a:extLst>
          </p:cNvPr>
          <p:cNvGrpSpPr/>
          <p:nvPr/>
        </p:nvGrpSpPr>
        <p:grpSpPr>
          <a:xfrm>
            <a:off x="5483525" y="559354"/>
            <a:ext cx="6400800" cy="6400800"/>
            <a:chOff x="5483525" y="559354"/>
            <a:chExt cx="6400800" cy="64008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801F51-DAF5-324B-9DDD-E4528650E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3525" y="559354"/>
              <a:ext cx="6400800" cy="6400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27CBE1-8BAD-B141-B359-494884C4040C}"/>
                </a:ext>
              </a:extLst>
            </p:cNvPr>
            <p:cNvSpPr txBox="1"/>
            <p:nvPr/>
          </p:nvSpPr>
          <p:spPr>
            <a:xfrm>
              <a:off x="7733038" y="2482808"/>
              <a:ext cx="1131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4067F0"/>
                  </a:solidFill>
                </a:rPr>
                <a:t>marketing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8ACEF7-75DD-4D40-9537-5A4411BC7A43}"/>
                </a:ext>
              </a:extLst>
            </p:cNvPr>
            <p:cNvSpPr txBox="1"/>
            <p:nvPr/>
          </p:nvSpPr>
          <p:spPr>
            <a:xfrm>
              <a:off x="8364347" y="2674864"/>
              <a:ext cx="779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4067F0"/>
                  </a:solidFill>
                </a:rPr>
                <a:t>career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46B059-B5FB-154E-B9C3-D772C6EDB40A}"/>
                </a:ext>
              </a:extLst>
            </p:cNvPr>
            <p:cNvSpPr txBox="1"/>
            <p:nvPr/>
          </p:nvSpPr>
          <p:spPr>
            <a:xfrm>
              <a:off x="8864438" y="3044196"/>
              <a:ext cx="1003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4067F0"/>
                  </a:solidFill>
                </a:rPr>
                <a:t>analytics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47672F3-477C-6E48-BB80-A791C3A5B130}"/>
                </a:ext>
              </a:extLst>
            </p:cNvPr>
            <p:cNvSpPr txBox="1"/>
            <p:nvPr/>
          </p:nvSpPr>
          <p:spPr>
            <a:xfrm>
              <a:off x="9197017" y="2782413"/>
              <a:ext cx="987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4067F0"/>
                  </a:solidFill>
                </a:rPr>
                <a:t>business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D8F9BE-8502-184A-A13E-1E968D6D845B}"/>
                </a:ext>
              </a:extLst>
            </p:cNvPr>
            <p:cNvSpPr txBox="1"/>
            <p:nvPr/>
          </p:nvSpPr>
          <p:spPr>
            <a:xfrm>
              <a:off x="8517124" y="3113923"/>
              <a:ext cx="46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4067F0"/>
                  </a:solidFill>
                </a:rPr>
                <a:t>big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7D3FA-981B-3440-8605-04400ED4CDBB}"/>
                </a:ext>
              </a:extLst>
            </p:cNvPr>
            <p:cNvSpPr txBox="1"/>
            <p:nvPr/>
          </p:nvSpPr>
          <p:spPr>
            <a:xfrm>
              <a:off x="8203576" y="3270816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4067F0"/>
                  </a:solidFill>
                </a:rPr>
                <a:t>skills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B81110-41B5-FC4A-818C-1E5F25A9E404}"/>
                </a:ext>
              </a:extLst>
            </p:cNvPr>
            <p:cNvSpPr txBox="1"/>
            <p:nvPr/>
          </p:nvSpPr>
          <p:spPr>
            <a:xfrm>
              <a:off x="7888457" y="3620408"/>
              <a:ext cx="1257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4067F0"/>
                  </a:solidFill>
                </a:rPr>
                <a:t>understand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918D72-E713-574D-B540-23580BEFCB54}"/>
                </a:ext>
              </a:extLst>
            </p:cNvPr>
            <p:cNvSpPr txBox="1"/>
            <p:nvPr/>
          </p:nvSpPr>
          <p:spPr>
            <a:xfrm>
              <a:off x="8175193" y="3435742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4067F0"/>
                  </a:solidFill>
                </a:rPr>
                <a:t>analysis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CF3233-82EB-5E45-A6D1-FA20C0671608}"/>
                </a:ext>
              </a:extLst>
            </p:cNvPr>
            <p:cNvSpPr txBox="1"/>
            <p:nvPr/>
          </p:nvSpPr>
          <p:spPr>
            <a:xfrm>
              <a:off x="9302385" y="4370268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4067F0"/>
                  </a:solidFill>
                </a:rPr>
                <a:t>machine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70D0C7-2050-CA48-8734-14B1196FB3C9}"/>
                </a:ext>
              </a:extLst>
            </p:cNvPr>
            <p:cNvSpPr txBox="1"/>
            <p:nvPr/>
          </p:nvSpPr>
          <p:spPr>
            <a:xfrm>
              <a:off x="9373103" y="487675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4067F0"/>
                  </a:solidFill>
                </a:rPr>
                <a:t>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583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8068-F100-6E42-B94F-AE5BDD839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3789E-FF09-D94A-9A3D-95C807B0E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Internet is fairly consistent about what it thinks data science is.</a:t>
            </a:r>
          </a:p>
          <a:p>
            <a:r>
              <a:rPr lang="en-US" dirty="0"/>
              <a:t>There is evidence of at least two strands of thought</a:t>
            </a:r>
          </a:p>
          <a:p>
            <a:pPr lvl="1"/>
            <a:r>
              <a:rPr lang="en-US" dirty="0"/>
              <a:t>Something called “Machine learning” is important to data science</a:t>
            </a:r>
          </a:p>
          <a:p>
            <a:pPr lvl="1"/>
            <a:r>
              <a:rPr lang="en-US" dirty="0"/>
              <a:t>Data science is highly relevant to economic concepts like business, employment, and marketing</a:t>
            </a:r>
          </a:p>
          <a:p>
            <a:endParaRPr lang="en-US" dirty="0"/>
          </a:p>
        </p:txBody>
      </p:sp>
      <p:pic>
        <p:nvPicPr>
          <p:cNvPr id="4" name="Picture 10" descr="The top 5 recommendations for IT decision makers">
            <a:extLst>
              <a:ext uri="{FF2B5EF4-FFF2-40B4-BE49-F238E27FC236}">
                <a16:creationId xmlns:a16="http://schemas.microsoft.com/office/drawing/2014/main" id="{CC1EE7DE-87EB-7D49-8EAD-86FF7A940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736" y="4198936"/>
            <a:ext cx="3689495" cy="246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501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6DB10-4308-A44F-8DD0-EBD6C763A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</a:t>
            </a:r>
            <a:r>
              <a:rPr lang="en-US" i="1" dirty="0"/>
              <a:t>doing</a:t>
            </a:r>
            <a:r>
              <a:rPr lang="en-US" dirty="0"/>
              <a:t> Data Science help us define </a:t>
            </a:r>
            <a:br>
              <a:rPr lang="en-US" dirty="0"/>
            </a:br>
            <a:r>
              <a:rPr lang="en-US" dirty="0"/>
              <a:t>“Data Science”?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AD2CC-FF03-4A43-95B7-83D9A067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067"/>
            <a:ext cx="10515600" cy="4563808"/>
          </a:xfrm>
        </p:spPr>
        <p:txBody>
          <a:bodyPr>
            <a:normAutofit/>
          </a:bodyPr>
          <a:lstStyle/>
          <a:p>
            <a:r>
              <a:rPr lang="en-US" sz="3200" dirty="0"/>
              <a:t>Some terms to add to our matrix</a:t>
            </a:r>
          </a:p>
          <a:p>
            <a:pPr lvl="1"/>
            <a:r>
              <a:rPr lang="en-US" sz="2800" dirty="0"/>
              <a:t>Intuition</a:t>
            </a:r>
          </a:p>
          <a:p>
            <a:pPr lvl="1"/>
            <a:r>
              <a:rPr lang="en-US" sz="2800" dirty="0"/>
              <a:t>Creativity</a:t>
            </a:r>
          </a:p>
          <a:p>
            <a:pPr lvl="1"/>
            <a:r>
              <a:rPr lang="en-US" sz="2800" dirty="0"/>
              <a:t>Heuristics</a:t>
            </a:r>
          </a:p>
          <a:p>
            <a:pPr lvl="1"/>
            <a:r>
              <a:rPr lang="en-US" sz="2800" dirty="0"/>
              <a:t>Work</a:t>
            </a:r>
          </a:p>
          <a:p>
            <a:pPr lvl="1"/>
            <a:r>
              <a:rPr lang="en-US" dirty="0"/>
              <a:t>Frustration</a:t>
            </a:r>
          </a:p>
          <a:p>
            <a:pPr lvl="1"/>
            <a:r>
              <a:rPr lang="en-US" dirty="0"/>
              <a:t>Urgency</a:t>
            </a:r>
          </a:p>
          <a:p>
            <a:pPr lvl="1"/>
            <a:r>
              <a:rPr lang="en-US" sz="2000" dirty="0"/>
              <a:t>Debugging</a:t>
            </a:r>
          </a:p>
          <a:p>
            <a:pPr lvl="1"/>
            <a:r>
              <a:rPr lang="en-US" sz="2000" dirty="0"/>
              <a:t>Coffee</a:t>
            </a:r>
          </a:p>
          <a:p>
            <a:pPr lvl="1"/>
            <a:r>
              <a:rPr lang="en-US" sz="1600" dirty="0"/>
              <a:t>Seemed Like a Good Idea at the Time...</a:t>
            </a:r>
          </a:p>
        </p:txBody>
      </p:sp>
    </p:spTree>
    <p:extLst>
      <p:ext uri="{BB962C8B-B14F-4D97-AF65-F5344CB8AC3E}">
        <p14:creationId xmlns:p14="http://schemas.microsoft.com/office/powerpoint/2010/main" val="1754953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86DF7-10BA-F140-B36B-79D878E1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</a:t>
            </a:r>
            <a:r>
              <a:rPr lang="en-US" i="1" dirty="0"/>
              <a:t>science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E959B-6844-5248-9777-20E9795E2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02765"/>
            <a:ext cx="107521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Suppose I wrote up our experiment with its conclusions and sent it to your journal.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Your review?</a:t>
            </a:r>
          </a:p>
        </p:txBody>
      </p:sp>
    </p:spTree>
    <p:extLst>
      <p:ext uri="{BB962C8B-B14F-4D97-AF65-F5344CB8AC3E}">
        <p14:creationId xmlns:p14="http://schemas.microsoft.com/office/powerpoint/2010/main" val="122525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86DF7-10BA-F140-B36B-79D878E1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36306" cy="1325563"/>
          </a:xfrm>
        </p:spPr>
        <p:txBody>
          <a:bodyPr/>
          <a:lstStyle/>
          <a:p>
            <a:r>
              <a:rPr lang="en-US" dirty="0"/>
              <a:t>Is it </a:t>
            </a:r>
            <a:r>
              <a:rPr lang="en-US" i="1" dirty="0"/>
              <a:t>science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E959B-6844-5248-9777-20E9795E2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2118" cy="4667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Suppose I wrote up our experiment with its conclusions and sent it to your journal. </a:t>
            </a:r>
          </a:p>
          <a:p>
            <a:pPr lvl="1"/>
            <a:r>
              <a:rPr lang="en-US" dirty="0"/>
              <a:t>The sample was not random – in fact, highly  non-random! (SEO)</a:t>
            </a:r>
          </a:p>
          <a:p>
            <a:pPr lvl="1"/>
            <a:r>
              <a:rPr lang="en-US" dirty="0"/>
              <a:t>The “heuristics” used to clean up the data -- not explained, subjective</a:t>
            </a:r>
          </a:p>
          <a:p>
            <a:pPr lvl="1"/>
            <a:r>
              <a:rPr lang="en-US" dirty="0"/>
              <a:t>Are the “major terms” significantly different in importance from the rest of the terms?</a:t>
            </a:r>
          </a:p>
          <a:p>
            <a:pPr lvl="1"/>
            <a:r>
              <a:rPr lang="en-US" dirty="0"/>
              <a:t>How did you objectively quantify “importance”?</a:t>
            </a:r>
          </a:p>
          <a:p>
            <a:pPr lvl="1"/>
            <a:r>
              <a:rPr lang="en-US" dirty="0"/>
              <a:t>Where and what is the control?</a:t>
            </a:r>
          </a:p>
          <a:p>
            <a:pPr lvl="1"/>
            <a:r>
              <a:rPr lang="en-US" b="1" dirty="0"/>
              <a:t>What was your hypothesis?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use the techniques of data science without doing science at all, however…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C60DD-A5C8-054C-8EF0-62C7DFC21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980" y="365125"/>
            <a:ext cx="4782820" cy="48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8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ECD8A-DC85-7445-8E95-395D48541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04385" cy="1325563"/>
          </a:xfrm>
        </p:spPr>
        <p:txBody>
          <a:bodyPr/>
          <a:lstStyle/>
          <a:p>
            <a:r>
              <a:rPr lang="en-US" dirty="0"/>
              <a:t>Every scientific hypothesis begins with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F0CD3-FC44-5641-8709-DF6260C98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836349" cy="442631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The techniques of data science, plus the right data, can </a:t>
            </a:r>
          </a:p>
          <a:p>
            <a:r>
              <a:rPr lang="en-US" sz="3200" dirty="0"/>
              <a:t>help you develop and expand this intuition</a:t>
            </a:r>
          </a:p>
          <a:p>
            <a:r>
              <a:rPr lang="en-US" sz="3200" dirty="0"/>
              <a:t>reveal patterns that stimulate a desire to explain them. </a:t>
            </a:r>
          </a:p>
          <a:p>
            <a:pPr marL="0" indent="0">
              <a:buNone/>
            </a:pPr>
            <a:r>
              <a:rPr lang="en-US" sz="3200" dirty="0"/>
              <a:t>Your analysis may give you a hint about the explanation, but the basic principles you learned in college and grad school still need to be applied to “prove” your hypothesis correct. </a:t>
            </a:r>
          </a:p>
          <a:p>
            <a:pPr lvl="1"/>
            <a:r>
              <a:rPr lang="en-US" sz="2800" dirty="0"/>
              <a:t>This may include biological ‘wet lab’ experiments!</a:t>
            </a:r>
          </a:p>
          <a:p>
            <a:r>
              <a:rPr lang="en-US" sz="3200" dirty="0"/>
              <a:t>Approach data science as you would any assay, tool, or technique: </a:t>
            </a:r>
            <a:br>
              <a:rPr lang="en-US" sz="3200" dirty="0"/>
            </a:br>
            <a:r>
              <a:rPr lang="en-US" sz="3200" b="1" dirty="0"/>
              <a:t>like a scientist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7955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54A5-F9B3-714B-B86A-7757AD1B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Why “Data Science” Now?</a:t>
            </a:r>
            <a:br>
              <a:rPr lang="en-US" dirty="0"/>
            </a:br>
            <a:r>
              <a:rPr lang="en-US" dirty="0"/>
              <a:t>(</a:t>
            </a:r>
            <a:r>
              <a:rPr lang="en-US" i="1" dirty="0"/>
              <a:t>or: Why is statistics suddenly sexy</a:t>
            </a:r>
            <a:r>
              <a:rPr lang="en-US" dirty="0"/>
              <a:t>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8285F-E49F-E84A-AEB1-5644B0C71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4690"/>
            <a:ext cx="10515600" cy="435133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Internet</a:t>
            </a:r>
            <a:r>
              <a:rPr lang="en-US" dirty="0"/>
              <a:t> Revolution : data generation and availability </a:t>
            </a:r>
          </a:p>
          <a:p>
            <a:r>
              <a:rPr lang="en-US" dirty="0"/>
              <a:t>The </a:t>
            </a:r>
            <a:r>
              <a:rPr lang="en-US" b="1" dirty="0"/>
              <a:t>Open Source </a:t>
            </a:r>
            <a:r>
              <a:rPr lang="en-US" dirty="0"/>
              <a:t>Revolution : freely available computational tools of high quality </a:t>
            </a:r>
          </a:p>
          <a:p>
            <a:r>
              <a:rPr lang="en-US" dirty="0"/>
              <a:t>The </a:t>
            </a:r>
            <a:r>
              <a:rPr lang="en-US" b="1" dirty="0"/>
              <a:t>Cloud</a:t>
            </a:r>
            <a:r>
              <a:rPr lang="en-US" dirty="0"/>
              <a:t> Revolution : commoditization of computing resources </a:t>
            </a:r>
          </a:p>
        </p:txBody>
      </p:sp>
      <p:pic>
        <p:nvPicPr>
          <p:cNvPr id="4098" name="Picture 2" descr="large green &quot;C&quot; rotated 90 degrees clockwise to form a sort of key hole marked with small circled &quot;R&quot; indicating a registered trademark and the words &quot;open source&quot; beneath">
            <a:extLst>
              <a:ext uri="{FF2B5EF4-FFF2-40B4-BE49-F238E27FC236}">
                <a16:creationId xmlns:a16="http://schemas.microsoft.com/office/drawing/2014/main" id="{7E3F4A07-A3A0-3246-9264-FC9AFC798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09"/>
          <a:stretch/>
        </p:blipFill>
        <p:spPr bwMode="auto">
          <a:xfrm>
            <a:off x="4534599" y="4094994"/>
            <a:ext cx="2540000" cy="233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Cloud">
            <a:extLst>
              <a:ext uri="{FF2B5EF4-FFF2-40B4-BE49-F238E27FC236}">
                <a16:creationId xmlns:a16="http://schemas.microsoft.com/office/drawing/2014/main" id="{03166918-502C-6F4F-B376-1CA6B984A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0213" y="4063090"/>
            <a:ext cx="2539999" cy="2539999"/>
          </a:xfrm>
          <a:prstGeom prst="rect">
            <a:avLst/>
          </a:prstGeom>
        </p:spPr>
      </p:pic>
      <p:pic>
        <p:nvPicPr>
          <p:cNvPr id="4100" name="Picture 4" descr="https://proxy.duckduckgo.com/iu/?u=https%3A%2F%2Ftse2.mm.bing.net%2Fth%3Fid%3DOIP.7wTwPsJEWU2pONd6khBPeAHaHa%26pid%3DApi&amp;f=1">
            <a:extLst>
              <a:ext uri="{FF2B5EF4-FFF2-40B4-BE49-F238E27FC236}">
                <a16:creationId xmlns:a16="http://schemas.microsoft.com/office/drawing/2014/main" id="{4DE8AC19-E8E2-A649-9BE9-2C3C0B2B1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296" y="4454762"/>
            <a:ext cx="1979689" cy="197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051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na wallpaper | 1600x900 | #70415">
            <a:extLst>
              <a:ext uri="{FF2B5EF4-FFF2-40B4-BE49-F238E27FC236}">
                <a16:creationId xmlns:a16="http://schemas.microsoft.com/office/drawing/2014/main" id="{D39F9936-02E1-8D4B-9608-104AF2FCE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26D95A-7D81-0A41-94A2-77C5E8596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... Data Science is in our DNA (🤣)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B8F3B-5634-724D-B7DE-BEF6A7660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0444"/>
            <a:ext cx="10515600" cy="1777111"/>
          </a:xfrm>
        </p:spPr>
        <p:txBody>
          <a:bodyPr/>
          <a:lstStyle/>
          <a:p>
            <a:r>
              <a:rPr lang="en-US" dirty="0"/>
              <a:t>How many have done a </a:t>
            </a:r>
            <a:r>
              <a:rPr lang="en-US" dirty="0">
                <a:hlinkClick r:id="rId3"/>
              </a:rPr>
              <a:t>BLAST</a:t>
            </a:r>
            <a:r>
              <a:rPr lang="en-US" dirty="0"/>
              <a:t> search on a sequence?</a:t>
            </a:r>
          </a:p>
          <a:p>
            <a:r>
              <a:rPr lang="en-US" dirty="0"/>
              <a:t>How many have used a </a:t>
            </a:r>
            <a:r>
              <a:rPr lang="en-US" dirty="0">
                <a:hlinkClick r:id="rId4"/>
              </a:rPr>
              <a:t>genome browser</a:t>
            </a:r>
            <a:r>
              <a:rPr lang="en-US" dirty="0"/>
              <a:t>?</a:t>
            </a:r>
          </a:p>
          <a:p>
            <a:r>
              <a:rPr lang="en-US" dirty="0"/>
              <a:t>How many have clicked around the </a:t>
            </a:r>
            <a:r>
              <a:rPr lang="en-US" dirty="0">
                <a:hlinkClick r:id="rId5"/>
              </a:rPr>
              <a:t>Genomic Data Commons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57767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B75B6B-4CE2-BE40-8E45-01EEA2359D7C}"/>
              </a:ext>
            </a:extLst>
          </p:cNvPr>
          <p:cNvGrpSpPr/>
          <p:nvPr/>
        </p:nvGrpSpPr>
        <p:grpSpPr>
          <a:xfrm>
            <a:off x="1053827" y="1752958"/>
            <a:ext cx="5561767" cy="4303059"/>
            <a:chOff x="3358115" y="1748118"/>
            <a:chExt cx="5561767" cy="430305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F50D662-8C8F-2C4D-AB47-A7380CCA1F72}"/>
                </a:ext>
              </a:extLst>
            </p:cNvPr>
            <p:cNvSpPr/>
            <p:nvPr/>
          </p:nvSpPr>
          <p:spPr bwMode="auto">
            <a:xfrm>
              <a:off x="4617243" y="1748118"/>
              <a:ext cx="3043511" cy="97427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3883" dirty="0"/>
                <a:t>Data</a:t>
              </a:r>
              <a:endParaRPr lang="en-US" sz="3883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7FC4D91-21BC-EC4E-8315-8C8C92B13E38}"/>
                </a:ext>
              </a:extLst>
            </p:cNvPr>
            <p:cNvSpPr/>
            <p:nvPr/>
          </p:nvSpPr>
          <p:spPr bwMode="auto">
            <a:xfrm>
              <a:off x="4617243" y="5076900"/>
              <a:ext cx="3043511" cy="97427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3883" dirty="0"/>
                <a:t>Tools</a:t>
              </a:r>
              <a:endParaRPr lang="en-US" sz="3883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975B9D-E1BB-0D4F-AEAB-20EE45B3D12C}"/>
                </a:ext>
              </a:extLst>
            </p:cNvPr>
            <p:cNvSpPr txBox="1"/>
            <p:nvPr/>
          </p:nvSpPr>
          <p:spPr>
            <a:xfrm>
              <a:off x="4376966" y="3377585"/>
              <a:ext cx="3524066" cy="1070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177" dirty="0"/>
                <a:t>Questions</a:t>
              </a:r>
            </a:p>
            <a:p>
              <a:pPr algn="ctr"/>
              <a:r>
                <a:rPr lang="en-US" sz="3177" dirty="0"/>
                <a:t>Intuition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5F02BF9-977D-A147-BDDF-AEA22683D23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37612" y="3912668"/>
              <a:ext cx="2322679" cy="275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elaxedModerately">
                <a:rot lat="19800000" lon="0" rev="0"/>
              </a:camera>
              <a:lightRig rig="threePt" dir="t"/>
            </a:scene3d>
            <a:sp3d>
              <a:extrusionClr>
                <a:schemeClr val="bg2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Curved Right Arrow 10">
              <a:extLst>
                <a:ext uri="{FF2B5EF4-FFF2-40B4-BE49-F238E27FC236}">
                  <a16:creationId xmlns:a16="http://schemas.microsoft.com/office/drawing/2014/main" id="{2493895C-D743-4D4D-815B-243ED5F1CB5F}"/>
                </a:ext>
              </a:extLst>
            </p:cNvPr>
            <p:cNvSpPr/>
            <p:nvPr/>
          </p:nvSpPr>
          <p:spPr bwMode="auto">
            <a:xfrm>
              <a:off x="3358115" y="2079014"/>
              <a:ext cx="1121294" cy="3783743"/>
            </a:xfrm>
            <a:prstGeom prst="curved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0682" tIns="40341" rIns="80682" bIns="403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88">
                <a:latin typeface="Arial" panose="020B0604020202020204" pitchFamily="34" charset="0"/>
              </a:endParaRPr>
            </a:p>
          </p:txBody>
        </p:sp>
        <p:sp>
          <p:nvSpPr>
            <p:cNvPr id="12" name="Curved Right Arrow 11">
              <a:extLst>
                <a:ext uri="{FF2B5EF4-FFF2-40B4-BE49-F238E27FC236}">
                  <a16:creationId xmlns:a16="http://schemas.microsoft.com/office/drawing/2014/main" id="{70137B5E-BDCC-DD4B-B91F-06D7AE643850}"/>
                </a:ext>
              </a:extLst>
            </p:cNvPr>
            <p:cNvSpPr/>
            <p:nvPr/>
          </p:nvSpPr>
          <p:spPr bwMode="auto">
            <a:xfrm rot="10800000">
              <a:off x="7798588" y="1941141"/>
              <a:ext cx="1121294" cy="3811317"/>
            </a:xfrm>
            <a:prstGeom prst="curved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0682" tIns="40341" rIns="80682" bIns="403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88">
                <a:latin typeface="Arial" panose="020B0604020202020204" pitchFamily="34" charset="0"/>
              </a:endParaRPr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E836D117-A682-9247-8DAF-F4D707196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54" y="443410"/>
            <a:ext cx="7530353" cy="1008529"/>
          </a:xfrm>
        </p:spPr>
        <p:txBody>
          <a:bodyPr>
            <a:normAutofit/>
          </a:bodyPr>
          <a:lstStyle/>
          <a:p>
            <a:r>
              <a:rPr lang="en-US" dirty="0"/>
              <a:t>What drives data science?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67EC8-53E9-EF49-95B8-9A40910747FF}"/>
              </a:ext>
            </a:extLst>
          </p:cNvPr>
          <p:cNvSpPr txBox="1"/>
          <p:nvPr/>
        </p:nvSpPr>
        <p:spPr>
          <a:xfrm>
            <a:off x="6942373" y="3313030"/>
            <a:ext cx="36433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Sequence analysis is </a:t>
            </a:r>
          </a:p>
          <a:p>
            <a:r>
              <a:rPr lang="en-US" sz="3200" dirty="0"/>
              <a:t>a good case study.</a:t>
            </a:r>
          </a:p>
        </p:txBody>
      </p:sp>
    </p:spTree>
    <p:extLst>
      <p:ext uri="{BB962C8B-B14F-4D97-AF65-F5344CB8AC3E}">
        <p14:creationId xmlns:p14="http://schemas.microsoft.com/office/powerpoint/2010/main" val="615931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3C8ADF-2E41-F843-BB6C-917C88879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750" t="853"/>
          <a:stretch/>
        </p:blipFill>
        <p:spPr>
          <a:xfrm>
            <a:off x="0" y="0"/>
            <a:ext cx="12247202" cy="64556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BEBFCD-C7C7-1949-8BF1-88A3B12AF529}"/>
              </a:ext>
            </a:extLst>
          </p:cNvPr>
          <p:cNvSpPr/>
          <p:nvPr/>
        </p:nvSpPr>
        <p:spPr>
          <a:xfrm>
            <a:off x="9134753" y="6596390"/>
            <a:ext cx="30572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www.ncbi.nlm.nih.gov</a:t>
            </a:r>
            <a:r>
              <a:rPr lang="en-US" sz="1100" dirty="0"/>
              <a:t>/</a:t>
            </a:r>
            <a:r>
              <a:rPr lang="en-US" sz="1100" dirty="0" err="1"/>
              <a:t>genbank</a:t>
            </a:r>
            <a:r>
              <a:rPr lang="en-US" sz="1100" dirty="0"/>
              <a:t>/statistics/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9516A-20F1-E043-9004-E7088530E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3" t="10785" r="7388" b="18137"/>
          <a:stretch/>
        </p:blipFill>
        <p:spPr>
          <a:xfrm>
            <a:off x="2228021" y="991720"/>
            <a:ext cx="7479926" cy="487455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E1AD72-FED9-C346-A04D-34AF9FA26725}"/>
              </a:ext>
            </a:extLst>
          </p:cNvPr>
          <p:cNvSpPr txBox="1"/>
          <p:nvPr/>
        </p:nvSpPr>
        <p:spPr>
          <a:xfrm>
            <a:off x="201168" y="203473"/>
            <a:ext cx="3847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Like </a:t>
            </a:r>
            <a:r>
              <a:rPr lang="en-US" sz="3200" i="1" dirty="0"/>
              <a:t>E. coli </a:t>
            </a:r>
            <a:r>
              <a:rPr lang="en-US" sz="3200" dirty="0"/>
              <a:t>in fresh LB!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CEC777-77D4-C445-8469-79A60D5E8DB6}"/>
              </a:ext>
            </a:extLst>
          </p:cNvPr>
          <p:cNvGrpSpPr/>
          <p:nvPr/>
        </p:nvGrpSpPr>
        <p:grpSpPr>
          <a:xfrm>
            <a:off x="2248735" y="1972927"/>
            <a:ext cx="6544230" cy="3623616"/>
            <a:chOff x="2248735" y="1972927"/>
            <a:chExt cx="6544230" cy="3623616"/>
          </a:xfrm>
        </p:grpSpPr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8F1783BC-C6ED-1545-A4AD-A6F954F53079}"/>
                </a:ext>
              </a:extLst>
            </p:cNvPr>
            <p:cNvSpPr/>
            <p:nvPr/>
          </p:nvSpPr>
          <p:spPr bwMode="auto">
            <a:xfrm rot="5400000">
              <a:off x="2241781" y="5354272"/>
              <a:ext cx="249225" cy="235318"/>
            </a:xfrm>
            <a:prstGeom prst="downArrow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0682" tIns="40341" rIns="80682" bIns="403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88">
                <a:latin typeface="Arial" panose="020B0604020202020204" pitchFamily="34" charset="0"/>
              </a:endParaRPr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A0DB6C2B-60E8-7342-84ED-B930C240DBE4}"/>
                </a:ext>
              </a:extLst>
            </p:cNvPr>
            <p:cNvSpPr/>
            <p:nvPr/>
          </p:nvSpPr>
          <p:spPr bwMode="auto">
            <a:xfrm rot="9061270">
              <a:off x="4826487" y="3879041"/>
              <a:ext cx="249225" cy="235318"/>
            </a:xfrm>
            <a:prstGeom prst="downArrow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0682" tIns="40341" rIns="80682" bIns="403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88">
                <a:latin typeface="Arial" panose="020B0604020202020204" pitchFamily="34" charset="0"/>
              </a:endParaRPr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396854FA-113B-A046-9F72-74DD12882939}"/>
                </a:ext>
              </a:extLst>
            </p:cNvPr>
            <p:cNvSpPr/>
            <p:nvPr/>
          </p:nvSpPr>
          <p:spPr bwMode="auto">
            <a:xfrm rot="19837231">
              <a:off x="5300005" y="3365128"/>
              <a:ext cx="249225" cy="235318"/>
            </a:xfrm>
            <a:prstGeom prst="downArrow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0682" tIns="40341" rIns="80682" bIns="403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88">
                <a:latin typeface="Arial" panose="020B0604020202020204" pitchFamily="34" charset="0"/>
              </a:endParaRPr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292B0ADF-CF27-254A-BA46-8BEF82F1A699}"/>
                </a:ext>
              </a:extLst>
            </p:cNvPr>
            <p:cNvSpPr/>
            <p:nvPr/>
          </p:nvSpPr>
          <p:spPr bwMode="auto">
            <a:xfrm rot="9013535">
              <a:off x="6179025" y="3137066"/>
              <a:ext cx="249225" cy="235318"/>
            </a:xfrm>
            <a:prstGeom prst="downArrow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0682" tIns="40341" rIns="80682" bIns="403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88">
                <a:latin typeface="Arial" panose="020B0604020202020204" pitchFamily="34" charset="0"/>
              </a:endParaRP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5413DE49-7AD7-494B-B81C-1C0F18029B83}"/>
                </a:ext>
              </a:extLst>
            </p:cNvPr>
            <p:cNvSpPr/>
            <p:nvPr/>
          </p:nvSpPr>
          <p:spPr bwMode="auto">
            <a:xfrm rot="19808338">
              <a:off x="6471924" y="2501986"/>
              <a:ext cx="249225" cy="235318"/>
            </a:xfrm>
            <a:prstGeom prst="downArrow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0682" tIns="40341" rIns="80682" bIns="403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88">
                <a:latin typeface="Arial" panose="020B0604020202020204" pitchFamily="34" charset="0"/>
              </a:endParaRP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0E4F92B3-A8BC-6B48-9D51-BFAD79690736}"/>
                </a:ext>
              </a:extLst>
            </p:cNvPr>
            <p:cNvSpPr/>
            <p:nvPr/>
          </p:nvSpPr>
          <p:spPr bwMode="auto">
            <a:xfrm rot="9805257">
              <a:off x="7629088" y="2405545"/>
              <a:ext cx="249225" cy="235318"/>
            </a:xfrm>
            <a:prstGeom prst="downArrow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0682" tIns="40341" rIns="80682" bIns="403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88">
                <a:latin typeface="Arial" panose="020B0604020202020204" pitchFamily="34" charset="0"/>
              </a:endParaRP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9F22EB55-8749-6443-B81A-82E25367A6AC}"/>
                </a:ext>
              </a:extLst>
            </p:cNvPr>
            <p:cNvSpPr/>
            <p:nvPr/>
          </p:nvSpPr>
          <p:spPr bwMode="auto">
            <a:xfrm rot="20106268">
              <a:off x="8060806" y="1972927"/>
              <a:ext cx="249225" cy="235318"/>
            </a:xfrm>
            <a:prstGeom prst="downArrow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0682" tIns="40341" rIns="80682" bIns="403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88">
                <a:latin typeface="Arial" panose="020B0604020202020204" pitchFamily="34" charset="0"/>
              </a:endParaRPr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08F720AB-FA17-DD4D-97A1-FA323DC14F1A}"/>
                </a:ext>
              </a:extLst>
            </p:cNvPr>
            <p:cNvSpPr/>
            <p:nvPr/>
          </p:nvSpPr>
          <p:spPr bwMode="auto">
            <a:xfrm rot="9073173">
              <a:off x="8543740" y="2040312"/>
              <a:ext cx="249225" cy="235318"/>
            </a:xfrm>
            <a:prstGeom prst="downArrow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0682" tIns="40341" rIns="80682" bIns="403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88">
                <a:latin typeface="Arial" panose="020B0604020202020204" pitchFamily="34" charset="0"/>
              </a:endParaRPr>
            </a:p>
          </p:txBody>
        </p:sp>
        <p:sp>
          <p:nvSpPr>
            <p:cNvPr id="15" name="Down Arrow 14">
              <a:extLst>
                <a:ext uri="{FF2B5EF4-FFF2-40B4-BE49-F238E27FC236}">
                  <a16:creationId xmlns:a16="http://schemas.microsoft.com/office/drawing/2014/main" id="{F4B5C661-55BC-5D42-8181-7516DDD4C807}"/>
                </a:ext>
              </a:extLst>
            </p:cNvPr>
            <p:cNvSpPr/>
            <p:nvPr/>
          </p:nvSpPr>
          <p:spPr bwMode="auto">
            <a:xfrm rot="10800000">
              <a:off x="3677835" y="4663454"/>
              <a:ext cx="249225" cy="235318"/>
            </a:xfrm>
            <a:prstGeom prst="downArrow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0682" tIns="40341" rIns="80682" bIns="403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88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316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B859F-8D9F-D847-BA0A-6DE0505D2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reveal points of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FDC9C-347F-9E42-BF35-6C731CC6A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789"/>
            <a:ext cx="10515600" cy="4817086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“Data science is a multi-disciplinary field that uses scientific methods, processes, algorithms and systems to extract knowledge and insights from structured and unstructured data.”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“Data Science is a combination of scientific disciplines to build predictive models that explore data content patterns,”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“Data science, or data-driven science, combines different fields of work in statistics and computation in order to interpret data for the purpose of decision making.”</a:t>
            </a:r>
            <a:endParaRPr lang="en-US" dirty="0"/>
          </a:p>
        </p:txBody>
      </p:sp>
      <p:pic>
        <p:nvPicPr>
          <p:cNvPr id="2050" name="Picture 2" descr="https://static.independent.co.uk/s3fs-public/thumbnails/image/2015/09/25/20/female-scientist-rex.jpg">
            <a:extLst>
              <a:ext uri="{FF2B5EF4-FFF2-40B4-BE49-F238E27FC236}">
                <a16:creationId xmlns:a16="http://schemas.microsoft.com/office/drawing/2014/main" id="{069917F8-9FBF-8946-A796-8B744BA41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112" y="1244901"/>
            <a:ext cx="2908300" cy="218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ostradamus | Science Religion Online">
            <a:extLst>
              <a:ext uri="{FF2B5EF4-FFF2-40B4-BE49-F238E27FC236}">
                <a16:creationId xmlns:a16="http://schemas.microsoft.com/office/drawing/2014/main" id="{CC233342-5904-074A-92DE-AEF823ED9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788" y="1286269"/>
            <a:ext cx="2335212" cy="343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view: ‘Douglas MacArthur: American Warrior’">
            <a:extLst>
              <a:ext uri="{FF2B5EF4-FFF2-40B4-BE49-F238E27FC236}">
                <a16:creationId xmlns:a16="http://schemas.microsoft.com/office/drawing/2014/main" id="{303E3F46-B6E4-A342-80DE-85B3EDD31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570" y="4001176"/>
            <a:ext cx="3532736" cy="247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22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18DCB8-A6FB-9940-9643-EED5ECE0A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591"/>
          <a:stretch/>
        </p:blipFill>
        <p:spPr>
          <a:xfrm>
            <a:off x="1561253" y="1992423"/>
            <a:ext cx="4662763" cy="1701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D51077-9088-CA49-8EE0-57A439A5BBBE}"/>
              </a:ext>
            </a:extLst>
          </p:cNvPr>
          <p:cNvSpPr/>
          <p:nvPr/>
        </p:nvSpPr>
        <p:spPr>
          <a:xfrm>
            <a:off x="7172884" y="6438264"/>
            <a:ext cx="50191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febs.onlinelibrary.wiley.com</a:t>
            </a:r>
            <a:r>
              <a:rPr lang="en-US" sz="1100" dirty="0"/>
              <a:t>/</a:t>
            </a:r>
            <a:r>
              <a:rPr lang="en-US" sz="1100" dirty="0" err="1"/>
              <a:t>doi</a:t>
            </a:r>
            <a:r>
              <a:rPr lang="en-US" sz="1100" dirty="0"/>
              <a:t>/abs/10.1111/j.1432-1033.1970.tb01046.x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2AB3E-ED59-9641-AD94-E1952DD7E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863"/>
          <a:stretch/>
        </p:blipFill>
        <p:spPr>
          <a:xfrm>
            <a:off x="1864010" y="3970396"/>
            <a:ext cx="4075134" cy="181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3E8D65-23EB-9B42-9C8C-A82940380074}"/>
              </a:ext>
            </a:extLst>
          </p:cNvPr>
          <p:cNvSpPr/>
          <p:nvPr/>
        </p:nvSpPr>
        <p:spPr>
          <a:xfrm>
            <a:off x="7172884" y="6637422"/>
            <a:ext cx="50191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www.sciencedirect.com</a:t>
            </a:r>
            <a:r>
              <a:rPr lang="en-US" sz="1100" dirty="0"/>
              <a:t>/science/article/</a:t>
            </a:r>
            <a:r>
              <a:rPr lang="en-US" sz="1100" dirty="0" err="1"/>
              <a:t>pii</a:t>
            </a:r>
            <a:r>
              <a:rPr lang="en-US" sz="1100" dirty="0"/>
              <a:t>/0022283670900574?via%3Dihub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0A58815-19D1-6540-8EB3-D3D7A0F78DC5}"/>
              </a:ext>
            </a:extLst>
          </p:cNvPr>
          <p:cNvGrpSpPr>
            <a:grpSpLocks noChangeAspect="1"/>
          </p:cNvGrpSpPr>
          <p:nvPr/>
        </p:nvGrpSpPr>
        <p:grpSpPr>
          <a:xfrm>
            <a:off x="8030426" y="135683"/>
            <a:ext cx="4041648" cy="2559710"/>
            <a:chOff x="665395" y="838200"/>
            <a:chExt cx="8650055" cy="55245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FFCB896-DFD1-1B4F-ADA0-CC15BD6804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333" t="10785" r="7388" b="18137"/>
            <a:stretch/>
          </p:blipFill>
          <p:spPr>
            <a:xfrm>
              <a:off x="838200" y="838200"/>
              <a:ext cx="8477250" cy="5524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66CE6364-E4B6-D648-8F69-72E791B61B7D}"/>
                </a:ext>
              </a:extLst>
            </p:cNvPr>
            <p:cNvSpPr/>
            <p:nvPr/>
          </p:nvSpPr>
          <p:spPr bwMode="auto">
            <a:xfrm>
              <a:off x="665395" y="5707070"/>
              <a:ext cx="533399" cy="507876"/>
            </a:xfrm>
            <a:prstGeom prst="downArrow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0682" tIns="40341" rIns="80682" bIns="403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88">
                <a:latin typeface="Arial" panose="020B0604020202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F084326-F009-6E4B-8938-4838151D47FB}"/>
              </a:ext>
            </a:extLst>
          </p:cNvPr>
          <p:cNvSpPr txBox="1"/>
          <p:nvPr/>
        </p:nvSpPr>
        <p:spPr>
          <a:xfrm>
            <a:off x="352037" y="295912"/>
            <a:ext cx="5587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1970 : Compare 2 sequences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CE0A50-B22B-E94D-BB80-814D10345952}"/>
              </a:ext>
            </a:extLst>
          </p:cNvPr>
          <p:cNvSpPr txBox="1"/>
          <p:nvPr/>
        </p:nvSpPr>
        <p:spPr>
          <a:xfrm>
            <a:off x="7172884" y="4879234"/>
            <a:ext cx="36671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Dot plot</a:t>
            </a:r>
          </a:p>
          <a:p>
            <a:r>
              <a:rPr lang="en-US" sz="3200" dirty="0"/>
              <a:t>Needleman-Wunsch </a:t>
            </a:r>
          </a:p>
        </p:txBody>
      </p:sp>
    </p:spTree>
    <p:extLst>
      <p:ext uri="{BB962C8B-B14F-4D97-AF65-F5344CB8AC3E}">
        <p14:creationId xmlns:p14="http://schemas.microsoft.com/office/powerpoint/2010/main" val="2516965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jimmunol.org/content/jimmunol/179/4/2419/F2.large.jpg?width=800&amp;height=600&amp;carousel=1">
            <a:extLst>
              <a:ext uri="{FF2B5EF4-FFF2-40B4-BE49-F238E27FC236}">
                <a16:creationId xmlns:a16="http://schemas.microsoft.com/office/drawing/2014/main" id="{1B342CB9-EA62-4F48-A044-113F9BFF70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07"/>
          <a:stretch/>
        </p:blipFill>
        <p:spPr bwMode="auto">
          <a:xfrm>
            <a:off x="2693436" y="988441"/>
            <a:ext cx="6871188" cy="519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2270E5-1055-AB4C-B095-C242EC7B8169}"/>
              </a:ext>
            </a:extLst>
          </p:cNvPr>
          <p:cNvSpPr/>
          <p:nvPr/>
        </p:nvSpPr>
        <p:spPr>
          <a:xfrm>
            <a:off x="9072340" y="6541180"/>
            <a:ext cx="29177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www.jimmunol.org</a:t>
            </a:r>
            <a:r>
              <a:rPr lang="en-US" sz="1100" dirty="0"/>
              <a:t>/content/179/4/2419</a:t>
            </a:r>
          </a:p>
        </p:txBody>
      </p:sp>
    </p:spTree>
    <p:extLst>
      <p:ext uri="{BB962C8B-B14F-4D97-AF65-F5344CB8AC3E}">
        <p14:creationId xmlns:p14="http://schemas.microsoft.com/office/powerpoint/2010/main" val="4053885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B6FE29-2DFB-234E-A215-0C6A27F2C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44651"/>
          <a:stretch/>
        </p:blipFill>
        <p:spPr>
          <a:xfrm>
            <a:off x="884824" y="2259697"/>
            <a:ext cx="6529216" cy="3390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474459-7DAE-E445-BC87-E517201568ED}"/>
              </a:ext>
            </a:extLst>
          </p:cNvPr>
          <p:cNvSpPr/>
          <p:nvPr/>
        </p:nvSpPr>
        <p:spPr>
          <a:xfrm>
            <a:off x="7754471" y="6562088"/>
            <a:ext cx="4437529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www.sciencedirect.com</a:t>
            </a:r>
            <a:r>
              <a:rPr lang="en-US" sz="1100" dirty="0"/>
              <a:t>/science/article/</a:t>
            </a:r>
            <a:r>
              <a:rPr lang="en-US" sz="1100" dirty="0" err="1"/>
              <a:t>pii</a:t>
            </a:r>
            <a:r>
              <a:rPr lang="en-US" sz="1100" dirty="0"/>
              <a:t>/S0022283605803602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3D7833-F7E0-2040-A133-6FEBB38F0868}"/>
              </a:ext>
            </a:extLst>
          </p:cNvPr>
          <p:cNvGrpSpPr>
            <a:grpSpLocks noChangeAspect="1"/>
          </p:cNvGrpSpPr>
          <p:nvPr/>
        </p:nvGrpSpPr>
        <p:grpSpPr>
          <a:xfrm>
            <a:off x="8042569" y="98986"/>
            <a:ext cx="4041648" cy="2559710"/>
            <a:chOff x="838200" y="838200"/>
            <a:chExt cx="8477250" cy="5524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B2F6A7D-BEC2-C940-9F9C-68BEB8766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33" t="10785" r="7388" b="18137"/>
            <a:stretch/>
          </p:blipFill>
          <p:spPr>
            <a:xfrm>
              <a:off x="838200" y="838200"/>
              <a:ext cx="8477250" cy="5524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Down Arrow 4">
              <a:extLst>
                <a:ext uri="{FF2B5EF4-FFF2-40B4-BE49-F238E27FC236}">
                  <a16:creationId xmlns:a16="http://schemas.microsoft.com/office/drawing/2014/main" id="{2E0D9558-4FF0-0347-B198-F24693564B6C}"/>
                </a:ext>
              </a:extLst>
            </p:cNvPr>
            <p:cNvSpPr/>
            <p:nvPr/>
          </p:nvSpPr>
          <p:spPr bwMode="auto">
            <a:xfrm rot="9331167">
              <a:off x="3728748" y="4202488"/>
              <a:ext cx="533400" cy="507875"/>
            </a:xfrm>
            <a:prstGeom prst="downArrow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0682" tIns="40341" rIns="80682" bIns="403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88">
                <a:latin typeface="Arial" panose="020B0604020202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0BF4FC2-862D-E24E-9745-F78AEE7438BD}"/>
              </a:ext>
            </a:extLst>
          </p:cNvPr>
          <p:cNvSpPr txBox="1"/>
          <p:nvPr/>
        </p:nvSpPr>
        <p:spPr>
          <a:xfrm>
            <a:off x="352037" y="295912"/>
            <a:ext cx="9230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1990 : Compare 1 sequence against many (FAST)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348818-B225-E74F-B6A0-9048BAC248A0}"/>
              </a:ext>
            </a:extLst>
          </p:cNvPr>
          <p:cNvSpPr txBox="1"/>
          <p:nvPr/>
        </p:nvSpPr>
        <p:spPr>
          <a:xfrm>
            <a:off x="8042569" y="5065091"/>
            <a:ext cx="1204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BLAST</a:t>
            </a:r>
          </a:p>
        </p:txBody>
      </p:sp>
    </p:spTree>
    <p:extLst>
      <p:ext uri="{BB962C8B-B14F-4D97-AF65-F5344CB8AC3E}">
        <p14:creationId xmlns:p14="http://schemas.microsoft.com/office/powerpoint/2010/main" val="1968188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FCC2533-DC0F-F34D-BAC6-371160DD5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611" y="1874051"/>
            <a:ext cx="7164596" cy="3385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044715-86BA-014F-9E23-20FAFF354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84" y="1874051"/>
            <a:ext cx="30099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93C0F4-95F1-A840-AA63-8C00CC510940}"/>
              </a:ext>
            </a:extLst>
          </p:cNvPr>
          <p:cNvSpPr txBox="1"/>
          <p:nvPr/>
        </p:nvSpPr>
        <p:spPr>
          <a:xfrm>
            <a:off x="927984" y="270074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~90 sec</a:t>
            </a:r>
          </a:p>
        </p:txBody>
      </p:sp>
    </p:spTree>
    <p:extLst>
      <p:ext uri="{BB962C8B-B14F-4D97-AF65-F5344CB8AC3E}">
        <p14:creationId xmlns:p14="http://schemas.microsoft.com/office/powerpoint/2010/main" val="4237131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8F4DE8-241C-AC48-9F78-FA6AE3C38B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381931" y="2335097"/>
            <a:ext cx="7267665" cy="3082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858421-73BA-0046-A034-6AC176458FF0}"/>
              </a:ext>
            </a:extLst>
          </p:cNvPr>
          <p:cNvSpPr/>
          <p:nvPr/>
        </p:nvSpPr>
        <p:spPr>
          <a:xfrm>
            <a:off x="8710747" y="6535650"/>
            <a:ext cx="34812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www.ncbi.nlm.nih.gov</a:t>
            </a:r>
            <a:r>
              <a:rPr lang="en-US" sz="1100" dirty="0"/>
              <a:t>/</a:t>
            </a:r>
            <a:r>
              <a:rPr lang="en-US" sz="1100" dirty="0" err="1"/>
              <a:t>pmc</a:t>
            </a:r>
            <a:r>
              <a:rPr lang="en-US" sz="1100" dirty="0"/>
              <a:t>/articles/PMC308517/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A04042-427F-0647-A8D2-38F48A6CA60B}"/>
              </a:ext>
            </a:extLst>
          </p:cNvPr>
          <p:cNvGrpSpPr>
            <a:grpSpLocks noChangeAspect="1"/>
          </p:cNvGrpSpPr>
          <p:nvPr/>
        </p:nvGrpSpPr>
        <p:grpSpPr>
          <a:xfrm>
            <a:off x="8027344" y="109999"/>
            <a:ext cx="4041648" cy="2559710"/>
            <a:chOff x="838200" y="838200"/>
            <a:chExt cx="8477250" cy="55245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FF8576-DCB7-2842-A390-93D59454B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33" t="10785" r="7388" b="18137"/>
            <a:stretch/>
          </p:blipFill>
          <p:spPr>
            <a:xfrm>
              <a:off x="838200" y="838200"/>
              <a:ext cx="8477250" cy="5524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F6CF3350-AABC-9340-A512-77B00C907E7C}"/>
                </a:ext>
              </a:extLst>
            </p:cNvPr>
            <p:cNvSpPr/>
            <p:nvPr/>
          </p:nvSpPr>
          <p:spPr bwMode="auto">
            <a:xfrm rot="19553022">
              <a:off x="4113700" y="3275326"/>
              <a:ext cx="533399" cy="507876"/>
            </a:xfrm>
            <a:prstGeom prst="downArrow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0682" tIns="40341" rIns="80682" bIns="403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88">
                <a:latin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BC9C2B0-B18E-B141-93F0-8B521EBF07EA}"/>
              </a:ext>
            </a:extLst>
          </p:cNvPr>
          <p:cNvSpPr txBox="1"/>
          <p:nvPr/>
        </p:nvSpPr>
        <p:spPr>
          <a:xfrm>
            <a:off x="352037" y="295912"/>
            <a:ext cx="7327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1994 : Align many sequences together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E169BB-5F1F-494D-9A78-509FFCB62F17}"/>
              </a:ext>
            </a:extLst>
          </p:cNvPr>
          <p:cNvSpPr txBox="1"/>
          <p:nvPr/>
        </p:nvSpPr>
        <p:spPr>
          <a:xfrm>
            <a:off x="8027344" y="5124717"/>
            <a:ext cx="1596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CLUSTAL</a:t>
            </a:r>
          </a:p>
        </p:txBody>
      </p:sp>
    </p:spTree>
    <p:extLst>
      <p:ext uri="{BB962C8B-B14F-4D97-AF65-F5344CB8AC3E}">
        <p14:creationId xmlns:p14="http://schemas.microsoft.com/office/powerpoint/2010/main" val="1825458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upload.wikimedia.org/wikipedia/commons/7/79/RPLP0_90_ClustalW_aln.gif">
            <a:extLst>
              <a:ext uri="{FF2B5EF4-FFF2-40B4-BE49-F238E27FC236}">
                <a16:creationId xmlns:a16="http://schemas.microsoft.com/office/drawing/2014/main" id="{E24DB314-E2E4-7E41-87F8-CFED64A0D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870" y="640080"/>
            <a:ext cx="9872260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434EFA-50E1-EA48-8096-46E3BDCD0032}"/>
              </a:ext>
            </a:extLst>
          </p:cNvPr>
          <p:cNvSpPr/>
          <p:nvPr/>
        </p:nvSpPr>
        <p:spPr>
          <a:xfrm>
            <a:off x="6284976" y="6217920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By Miguel Andrade at English Wikipedia - Transferred from </a:t>
            </a:r>
            <a:r>
              <a:rPr lang="en-US" sz="1100" dirty="0" err="1"/>
              <a:t>en.wikipedia</a:t>
            </a:r>
            <a:r>
              <a:rPr lang="en-US" sz="1100" dirty="0"/>
              <a:t> to Commons., CC BY-SA 3.0, https://</a:t>
            </a:r>
            <a:r>
              <a:rPr lang="en-US" sz="1100" dirty="0" err="1"/>
              <a:t>commons.wikimedia.org</a:t>
            </a:r>
            <a:r>
              <a:rPr lang="en-US" sz="1100" dirty="0"/>
              <a:t>/w/</a:t>
            </a:r>
            <a:r>
              <a:rPr lang="en-US" sz="1100" dirty="0" err="1"/>
              <a:t>index.php?curid</a:t>
            </a:r>
            <a:r>
              <a:rPr lang="en-US" sz="1100" dirty="0"/>
              <a:t>=3930704</a:t>
            </a:r>
          </a:p>
        </p:txBody>
      </p:sp>
    </p:spTree>
    <p:extLst>
      <p:ext uri="{BB962C8B-B14F-4D97-AF65-F5344CB8AC3E}">
        <p14:creationId xmlns:p14="http://schemas.microsoft.com/office/powerpoint/2010/main" val="771459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F4F026-4F13-1047-9CF5-AEC9A64AF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821"/>
          <a:stretch/>
        </p:blipFill>
        <p:spPr>
          <a:xfrm>
            <a:off x="1159864" y="3072384"/>
            <a:ext cx="6285420" cy="209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7BC9D3-3898-794D-A8CF-F7F368E88DE9}"/>
              </a:ext>
            </a:extLst>
          </p:cNvPr>
          <p:cNvSpPr/>
          <p:nvPr/>
        </p:nvSpPr>
        <p:spPr>
          <a:xfrm>
            <a:off x="8772395" y="6583680"/>
            <a:ext cx="345300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www.biochemist.org</a:t>
            </a:r>
            <a:r>
              <a:rPr lang="en-US" sz="1100" dirty="0"/>
              <a:t>/bio/cyber/9910/</a:t>
            </a:r>
            <a:r>
              <a:rPr lang="en-US" sz="1100" dirty="0" err="1"/>
              <a:t>default.htm</a:t>
            </a:r>
            <a:endParaRPr lang="en-US" sz="11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3D799F0-F25D-9249-BF65-77D866A484C7}"/>
              </a:ext>
            </a:extLst>
          </p:cNvPr>
          <p:cNvGrpSpPr>
            <a:grpSpLocks noChangeAspect="1"/>
          </p:cNvGrpSpPr>
          <p:nvPr/>
        </p:nvGrpSpPr>
        <p:grpSpPr>
          <a:xfrm>
            <a:off x="8018577" y="128016"/>
            <a:ext cx="4042611" cy="2560320"/>
            <a:chOff x="838200" y="838200"/>
            <a:chExt cx="8477250" cy="55245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578DA3-C261-EA44-B6F7-36322A855F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33" t="10785" r="7388" b="18137"/>
            <a:stretch/>
          </p:blipFill>
          <p:spPr>
            <a:xfrm>
              <a:off x="838200" y="838200"/>
              <a:ext cx="8477250" cy="5524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CEBFC64F-715C-064F-90A6-3544E8E30759}"/>
                </a:ext>
              </a:extLst>
            </p:cNvPr>
            <p:cNvSpPr/>
            <p:nvPr/>
          </p:nvSpPr>
          <p:spPr bwMode="auto">
            <a:xfrm rot="8749697">
              <a:off x="5311404" y="3208342"/>
              <a:ext cx="533399" cy="507876"/>
            </a:xfrm>
            <a:prstGeom prst="downArrow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0682" tIns="40341" rIns="80682" bIns="403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88">
                <a:latin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BD81EE-F465-F14B-B076-224E3CDD58E1}"/>
              </a:ext>
            </a:extLst>
          </p:cNvPr>
          <p:cNvSpPr txBox="1"/>
          <p:nvPr/>
        </p:nvSpPr>
        <p:spPr>
          <a:xfrm>
            <a:off x="352037" y="295912"/>
            <a:ext cx="7901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1999 : (Free) Library of standardized tools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F32CB-1267-0641-A836-A31BED1250DB}"/>
              </a:ext>
            </a:extLst>
          </p:cNvPr>
          <p:cNvSpPr txBox="1"/>
          <p:nvPr/>
        </p:nvSpPr>
        <p:spPr>
          <a:xfrm>
            <a:off x="7839511" y="4837587"/>
            <a:ext cx="1609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EMBOSS</a:t>
            </a:r>
          </a:p>
        </p:txBody>
      </p:sp>
    </p:spTree>
    <p:extLst>
      <p:ext uri="{BB962C8B-B14F-4D97-AF65-F5344CB8AC3E}">
        <p14:creationId xmlns:p14="http://schemas.microsoft.com/office/powerpoint/2010/main" val="2041199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7656751-3B8E-9140-BDAF-61FDA08DE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704"/>
            <a:ext cx="12192000" cy="46165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6118D1-B302-7649-817C-4B1AC6B28180}"/>
              </a:ext>
            </a:extLst>
          </p:cNvPr>
          <p:cNvSpPr txBox="1"/>
          <p:nvPr/>
        </p:nvSpPr>
        <p:spPr>
          <a:xfrm>
            <a:off x="9582912" y="6199632"/>
            <a:ext cx="1851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About 200 tools…</a:t>
            </a:r>
          </a:p>
        </p:txBody>
      </p:sp>
    </p:spTree>
    <p:extLst>
      <p:ext uri="{BB962C8B-B14F-4D97-AF65-F5344CB8AC3E}">
        <p14:creationId xmlns:p14="http://schemas.microsoft.com/office/powerpoint/2010/main" val="1471706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FF6ADE-6059-5648-9663-6BCEAC9A9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471"/>
          <a:stretch/>
        </p:blipFill>
        <p:spPr>
          <a:xfrm>
            <a:off x="638266" y="3006423"/>
            <a:ext cx="7000746" cy="229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952918-64FE-F840-80D4-57727AC079FC}"/>
              </a:ext>
            </a:extLst>
          </p:cNvPr>
          <p:cNvSpPr/>
          <p:nvPr/>
        </p:nvSpPr>
        <p:spPr>
          <a:xfrm>
            <a:off x="8583137" y="6562088"/>
            <a:ext cx="36088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www.ncbi.nlm.nih.gov</a:t>
            </a:r>
            <a:r>
              <a:rPr lang="en-US" sz="1100" dirty="0"/>
              <a:t>/</a:t>
            </a:r>
            <a:r>
              <a:rPr lang="en-US" sz="1100" dirty="0" err="1"/>
              <a:t>pmc</a:t>
            </a:r>
            <a:r>
              <a:rPr lang="en-US" sz="1100" dirty="0"/>
              <a:t>/articles/PMC186604/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658449-1F7A-C346-8E63-B16AB0A854CB}"/>
              </a:ext>
            </a:extLst>
          </p:cNvPr>
          <p:cNvGrpSpPr>
            <a:grpSpLocks noChangeAspect="1"/>
          </p:cNvGrpSpPr>
          <p:nvPr/>
        </p:nvGrpSpPr>
        <p:grpSpPr>
          <a:xfrm>
            <a:off x="8053362" y="139721"/>
            <a:ext cx="4041648" cy="2559710"/>
            <a:chOff x="304800" y="5486400"/>
            <a:chExt cx="3048000" cy="198633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C90C49C-7103-5D42-B83B-4B95A02E5AA6}"/>
                </a:ext>
              </a:extLst>
            </p:cNvPr>
            <p:cNvGrpSpPr/>
            <p:nvPr/>
          </p:nvGrpSpPr>
          <p:grpSpPr>
            <a:xfrm>
              <a:off x="304800" y="5486400"/>
              <a:ext cx="3048000" cy="1986337"/>
              <a:chOff x="838200" y="838200"/>
              <a:chExt cx="8477250" cy="55245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55BB63F-344A-6B4F-A4FC-E9FD6CFAAB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333" t="10785" r="7388" b="18137"/>
              <a:stretch/>
            </p:blipFill>
            <p:spPr>
              <a:xfrm>
                <a:off x="838200" y="838200"/>
                <a:ext cx="8477250" cy="55245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8" name="Down Arrow 7">
                <a:extLst>
                  <a:ext uri="{FF2B5EF4-FFF2-40B4-BE49-F238E27FC236}">
                    <a16:creationId xmlns:a16="http://schemas.microsoft.com/office/drawing/2014/main" id="{B3FF257C-2C29-2541-A5AB-F67B0F6F8263}"/>
                  </a:ext>
                </a:extLst>
              </p:cNvPr>
              <p:cNvSpPr/>
              <p:nvPr/>
            </p:nvSpPr>
            <p:spPr bwMode="auto">
              <a:xfrm rot="19157082">
                <a:off x="5381275" y="2369935"/>
                <a:ext cx="533399" cy="507876"/>
              </a:xfrm>
              <a:prstGeom prst="downArrow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80682" tIns="40341" rIns="80682" bIns="403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0686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88">
                  <a:latin typeface="Arial" panose="020B0604020202020204" pitchFamily="34" charset="0"/>
                </a:endParaRP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A1ED39-9D7F-9346-8912-623E2FBEA7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5688366"/>
              <a:ext cx="0" cy="1600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8A809E7-B803-574D-AE5D-CBD7F7C449EF}"/>
              </a:ext>
            </a:extLst>
          </p:cNvPr>
          <p:cNvSpPr txBox="1"/>
          <p:nvPr/>
        </p:nvSpPr>
        <p:spPr>
          <a:xfrm>
            <a:off x="352038" y="295912"/>
            <a:ext cx="10425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2002 : Display many complex genomic </a:t>
            </a:r>
            <a:br>
              <a:rPr lang="en-US" sz="3600" dirty="0"/>
            </a:br>
            <a:r>
              <a:rPr lang="en-US" sz="3600" dirty="0"/>
              <a:t>features at once – to biologists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0C167D-EF10-4042-8267-618D008C46C3}"/>
              </a:ext>
            </a:extLst>
          </p:cNvPr>
          <p:cNvSpPr txBox="1"/>
          <p:nvPr/>
        </p:nvSpPr>
        <p:spPr>
          <a:xfrm>
            <a:off x="8053362" y="5001871"/>
            <a:ext cx="3075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Genome Browser</a:t>
            </a:r>
          </a:p>
        </p:txBody>
      </p:sp>
    </p:spTree>
    <p:extLst>
      <p:ext uri="{BB962C8B-B14F-4D97-AF65-F5344CB8AC3E}">
        <p14:creationId xmlns:p14="http://schemas.microsoft.com/office/powerpoint/2010/main" val="1494645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FCA567E-1AEF-A344-8B75-CA5E67E9E312}"/>
              </a:ext>
            </a:extLst>
          </p:cNvPr>
          <p:cNvGrpSpPr/>
          <p:nvPr/>
        </p:nvGrpSpPr>
        <p:grpSpPr>
          <a:xfrm>
            <a:off x="2024132" y="475488"/>
            <a:ext cx="8381740" cy="5907161"/>
            <a:chOff x="1441822" y="255828"/>
            <a:chExt cx="9366386" cy="641664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170679-76F5-6944-9A3B-A3D62FB40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1822" y="255828"/>
              <a:ext cx="9366386" cy="6416645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4445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94A2E0-4103-F241-B555-58AB4B21BAEF}"/>
                </a:ext>
              </a:extLst>
            </p:cNvPr>
            <p:cNvSpPr/>
            <p:nvPr/>
          </p:nvSpPr>
          <p:spPr>
            <a:xfrm>
              <a:off x="8431082" y="6303141"/>
              <a:ext cx="2319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https://</a:t>
              </a:r>
              <a:r>
                <a:rPr lang="en-US" dirty="0" err="1"/>
                <a:t>bit.ly</a:t>
              </a:r>
              <a:r>
                <a:rPr lang="en-US" dirty="0"/>
                <a:t>/2IKWHL6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996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B859F-8D9F-D847-BA0A-6DE0505D2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reveal points of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FDC9C-347F-9E42-BF35-6C731CC6A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369"/>
            <a:ext cx="10515600" cy="3587261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“Data science enables the creation of data products.”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“Data science, as it’s practiced, is a blend of Red-Bull-fueled hacking and espresso-inspired statistics.</a:t>
            </a:r>
            <a:r>
              <a:rPr lang="en-US" dirty="0">
                <a:hlinkClick r:id="rId3"/>
              </a:rPr>
              <a:t>”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“It’s a misconception that data science is an IT function. Data science is a business function.”</a:t>
            </a:r>
            <a:endParaRPr lang="en-US" dirty="0"/>
          </a:p>
        </p:txBody>
      </p:sp>
      <p:pic>
        <p:nvPicPr>
          <p:cNvPr id="3074" name="Picture 2" descr="https://i.ytimg.com/vi/plJklnMNjPg/maxresdefault.jpg">
            <a:extLst>
              <a:ext uri="{FF2B5EF4-FFF2-40B4-BE49-F238E27FC236}">
                <a16:creationId xmlns:a16="http://schemas.microsoft.com/office/drawing/2014/main" id="{975BDB7C-9B98-B94D-A488-C34B90F28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3345"/>
            <a:ext cx="4372553" cy="246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thumbs.dreamstime.com/z/funny-hacker-typing-keyboard-32345525.jpg">
            <a:extLst>
              <a:ext uri="{FF2B5EF4-FFF2-40B4-BE49-F238E27FC236}">
                <a16:creationId xmlns:a16="http://schemas.microsoft.com/office/drawing/2014/main" id="{518F649B-768B-184E-A6E4-23A1E9BF7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12"/>
          <a:stretch/>
        </p:blipFill>
        <p:spPr bwMode="auto">
          <a:xfrm>
            <a:off x="6752493" y="1641854"/>
            <a:ext cx="3277736" cy="218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he top 5 recommendations for IT decision makers">
            <a:extLst>
              <a:ext uri="{FF2B5EF4-FFF2-40B4-BE49-F238E27FC236}">
                <a16:creationId xmlns:a16="http://schemas.microsoft.com/office/drawing/2014/main" id="{58A86E97-5632-6440-9FFA-129960C8E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181" y="3855957"/>
            <a:ext cx="3689495" cy="246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90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5B4EE-4A8D-154F-BACA-F13390438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74273"/>
          <a:stretch/>
        </p:blipFill>
        <p:spPr>
          <a:xfrm>
            <a:off x="807847" y="2995612"/>
            <a:ext cx="6590895" cy="2385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A73DC2-224E-AD4F-94BD-8DE6CA61B566}"/>
              </a:ext>
            </a:extLst>
          </p:cNvPr>
          <p:cNvSpPr/>
          <p:nvPr/>
        </p:nvSpPr>
        <p:spPr>
          <a:xfrm>
            <a:off x="8488950" y="6452875"/>
            <a:ext cx="35980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www.ncbi.nlm.nih.gov</a:t>
            </a:r>
            <a:r>
              <a:rPr lang="en-US" sz="1100" dirty="0"/>
              <a:t>/</a:t>
            </a:r>
            <a:r>
              <a:rPr lang="en-US" sz="1100" dirty="0" err="1"/>
              <a:t>pmc</a:t>
            </a:r>
            <a:r>
              <a:rPr lang="en-US" sz="1100" dirty="0"/>
              <a:t>/articles/PMC1240089/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95F2C2-8660-CF4D-8C3A-7823FE4A3C2B}"/>
              </a:ext>
            </a:extLst>
          </p:cNvPr>
          <p:cNvGrpSpPr>
            <a:grpSpLocks noChangeAspect="1"/>
          </p:cNvGrpSpPr>
          <p:nvPr/>
        </p:nvGrpSpPr>
        <p:grpSpPr>
          <a:xfrm>
            <a:off x="7891127" y="143515"/>
            <a:ext cx="4041648" cy="2559710"/>
            <a:chOff x="304800" y="5486400"/>
            <a:chExt cx="3048000" cy="198633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476667D-CCB9-4048-890B-2A3BB492ABA7}"/>
                </a:ext>
              </a:extLst>
            </p:cNvPr>
            <p:cNvGrpSpPr/>
            <p:nvPr/>
          </p:nvGrpSpPr>
          <p:grpSpPr>
            <a:xfrm>
              <a:off x="304800" y="5486400"/>
              <a:ext cx="3048000" cy="1986337"/>
              <a:chOff x="838200" y="838200"/>
              <a:chExt cx="8477250" cy="55245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C371C55-D403-054F-95BF-187CC463EC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333" t="10785" r="7388" b="18137"/>
              <a:stretch/>
            </p:blipFill>
            <p:spPr>
              <a:xfrm>
                <a:off x="838200" y="838200"/>
                <a:ext cx="8477250" cy="55245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2" name="Down Arrow 11">
                <a:extLst>
                  <a:ext uri="{FF2B5EF4-FFF2-40B4-BE49-F238E27FC236}">
                    <a16:creationId xmlns:a16="http://schemas.microsoft.com/office/drawing/2014/main" id="{6295F09F-7479-274A-A36B-899AA1AC55F6}"/>
                  </a:ext>
                </a:extLst>
              </p:cNvPr>
              <p:cNvSpPr/>
              <p:nvPr/>
            </p:nvSpPr>
            <p:spPr bwMode="auto">
              <a:xfrm rot="8897708">
                <a:off x="6373007" y="2543813"/>
                <a:ext cx="533399" cy="507876"/>
              </a:xfrm>
              <a:prstGeom prst="downArrow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80682" tIns="40341" rIns="80682" bIns="403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0686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88">
                  <a:latin typeface="Arial" panose="020B0604020202020204" pitchFamily="34" charset="0"/>
                </a:endParaRP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1502C67-39B7-5448-A7D5-1F7EE62EAE1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5688366"/>
              <a:ext cx="0" cy="1600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13F79B5-F43F-1E40-AA00-C049E5EC5357}"/>
              </a:ext>
            </a:extLst>
          </p:cNvPr>
          <p:cNvSpPr txBox="1"/>
          <p:nvPr/>
        </p:nvSpPr>
        <p:spPr>
          <a:xfrm>
            <a:off x="352037" y="295912"/>
            <a:ext cx="1082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2005 : Enable analysis workflows without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308605-B55C-CD45-9078-EABA87128704}"/>
              </a:ext>
            </a:extLst>
          </p:cNvPr>
          <p:cNvSpPr txBox="1"/>
          <p:nvPr/>
        </p:nvSpPr>
        <p:spPr>
          <a:xfrm>
            <a:off x="7891127" y="5089114"/>
            <a:ext cx="1293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Galaxy</a:t>
            </a:r>
          </a:p>
        </p:txBody>
      </p:sp>
    </p:spTree>
    <p:extLst>
      <p:ext uri="{BB962C8B-B14F-4D97-AF65-F5344CB8AC3E}">
        <p14:creationId xmlns:p14="http://schemas.microsoft.com/office/powerpoint/2010/main" val="2643326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465BD3-8534-054C-AA12-9053969AD30D}"/>
              </a:ext>
            </a:extLst>
          </p:cNvPr>
          <p:cNvGrpSpPr/>
          <p:nvPr/>
        </p:nvGrpSpPr>
        <p:grpSpPr>
          <a:xfrm>
            <a:off x="1084065" y="527241"/>
            <a:ext cx="10131051" cy="5803517"/>
            <a:chOff x="1262373" y="987963"/>
            <a:chExt cx="9667254" cy="5051393"/>
          </a:xfrm>
        </p:grpSpPr>
        <p:pic>
          <p:nvPicPr>
            <p:cNvPr id="3" name="Picture 2" descr="Cancer Genomics Linkage Application">
              <a:extLst>
                <a:ext uri="{FF2B5EF4-FFF2-40B4-BE49-F238E27FC236}">
                  <a16:creationId xmlns:a16="http://schemas.microsoft.com/office/drawing/2014/main" id="{46C2CE06-7462-FA43-99EF-B7632007F0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2373" y="987963"/>
              <a:ext cx="9667254" cy="5051393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4445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  <a:extLst/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E859DAA-6CEE-FE43-A3B9-0AD7E7268EE3}"/>
                </a:ext>
              </a:extLst>
            </p:cNvPr>
            <p:cNvSpPr/>
            <p:nvPr/>
          </p:nvSpPr>
          <p:spPr>
            <a:xfrm>
              <a:off x="8600782" y="5575863"/>
              <a:ext cx="23103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https://</a:t>
              </a:r>
              <a:r>
                <a:rPr lang="en-US" dirty="0" err="1"/>
                <a:t>bit.ly</a:t>
              </a:r>
              <a:r>
                <a:rPr lang="en-US" dirty="0"/>
                <a:t>/2GyDCdr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6875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3872AB-B9DF-5E4E-9D0C-1E2E9A303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302"/>
          <a:stretch/>
        </p:blipFill>
        <p:spPr>
          <a:xfrm>
            <a:off x="928149" y="2757855"/>
            <a:ext cx="6582758" cy="2379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7D90D3-915A-0047-8AEC-FD43B837D34F}"/>
              </a:ext>
            </a:extLst>
          </p:cNvPr>
          <p:cNvSpPr/>
          <p:nvPr/>
        </p:nvSpPr>
        <p:spPr>
          <a:xfrm>
            <a:off x="8041521" y="6322070"/>
            <a:ext cx="36026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www.ncbi.nlm.nih.gov</a:t>
            </a:r>
            <a:r>
              <a:rPr lang="en-US" sz="1100" dirty="0"/>
              <a:t>/</a:t>
            </a:r>
            <a:r>
              <a:rPr lang="en-US" sz="1100" dirty="0" err="1"/>
              <a:t>pmc</a:t>
            </a:r>
            <a:r>
              <a:rPr lang="en-US" sz="1100" dirty="0"/>
              <a:t>/articles/PMC2705234/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BFFE5F-5464-064F-A76A-94BA63EAF6B5}"/>
              </a:ext>
            </a:extLst>
          </p:cNvPr>
          <p:cNvSpPr/>
          <p:nvPr/>
        </p:nvSpPr>
        <p:spPr>
          <a:xfrm>
            <a:off x="8041521" y="6562088"/>
            <a:ext cx="41504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www.hpl.hp.com</a:t>
            </a:r>
            <a:r>
              <a:rPr lang="en-US" sz="1100" dirty="0"/>
              <a:t>/</a:t>
            </a:r>
            <a:r>
              <a:rPr lang="en-US" sz="1100" dirty="0" err="1"/>
              <a:t>techreports</a:t>
            </a:r>
            <a:r>
              <a:rPr lang="en-US" sz="1100" dirty="0"/>
              <a:t>/Compaq-DEC/SRC-RR-124.html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02A53E-F628-0D44-A608-5FB8FDC4C1CB}"/>
              </a:ext>
            </a:extLst>
          </p:cNvPr>
          <p:cNvGrpSpPr>
            <a:grpSpLocks noChangeAspect="1"/>
          </p:cNvGrpSpPr>
          <p:nvPr/>
        </p:nvGrpSpPr>
        <p:grpSpPr>
          <a:xfrm>
            <a:off x="7972473" y="68676"/>
            <a:ext cx="4042611" cy="2560320"/>
            <a:chOff x="304800" y="5486400"/>
            <a:chExt cx="3048000" cy="198633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8826959-51AC-D14F-A0CB-C96F9A7128B6}"/>
                </a:ext>
              </a:extLst>
            </p:cNvPr>
            <p:cNvGrpSpPr/>
            <p:nvPr/>
          </p:nvGrpSpPr>
          <p:grpSpPr>
            <a:xfrm>
              <a:off x="304800" y="5486400"/>
              <a:ext cx="3048000" cy="1986337"/>
              <a:chOff x="838200" y="838200"/>
              <a:chExt cx="8477250" cy="552450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34176B5-758F-5940-B225-93089E9A0B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333" t="10785" r="7388" b="18137"/>
              <a:stretch/>
            </p:blipFill>
            <p:spPr>
              <a:xfrm>
                <a:off x="838200" y="838200"/>
                <a:ext cx="8477250" cy="55245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1" name="Down Arrow 10">
                <a:extLst>
                  <a:ext uri="{FF2B5EF4-FFF2-40B4-BE49-F238E27FC236}">
                    <a16:creationId xmlns:a16="http://schemas.microsoft.com/office/drawing/2014/main" id="{7120809C-3B0D-3247-935C-145DF1541A77}"/>
                  </a:ext>
                </a:extLst>
              </p:cNvPr>
              <p:cNvSpPr/>
              <p:nvPr/>
            </p:nvSpPr>
            <p:spPr bwMode="auto">
              <a:xfrm rot="19686429">
                <a:off x="6607155" y="1917706"/>
                <a:ext cx="533399" cy="507876"/>
              </a:xfrm>
              <a:prstGeom prst="downArrow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80682" tIns="40341" rIns="80682" bIns="403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0686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88">
                  <a:latin typeface="Arial" panose="020B0604020202020204" pitchFamily="34" charset="0"/>
                </a:endParaRP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31EFD12-EE2E-4E4D-8749-AD3516DD444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5692068"/>
              <a:ext cx="0" cy="1600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04CDCF-D5B1-724E-9DAA-E756258195F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29522" y="5679488"/>
              <a:ext cx="0" cy="1600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288BF64-F041-8943-BC76-EAF67C3ADE91}"/>
              </a:ext>
            </a:extLst>
          </p:cNvPr>
          <p:cNvSpPr txBox="1"/>
          <p:nvPr/>
        </p:nvSpPr>
        <p:spPr>
          <a:xfrm>
            <a:off x="352037" y="295912"/>
            <a:ext cx="10826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2009 : Align millions of (short) sequences to a </a:t>
            </a:r>
            <a:br>
              <a:rPr lang="en-US" sz="3600" dirty="0"/>
            </a:br>
            <a:r>
              <a:rPr lang="en-US" sz="3600" dirty="0"/>
              <a:t>reference genome (FAST)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F5541C-D8B7-E04A-AA59-713E5972F43A}"/>
              </a:ext>
            </a:extLst>
          </p:cNvPr>
          <p:cNvSpPr txBox="1"/>
          <p:nvPr/>
        </p:nvSpPr>
        <p:spPr>
          <a:xfrm>
            <a:off x="7972473" y="4844558"/>
            <a:ext cx="8849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bwa</a:t>
            </a:r>
          </a:p>
        </p:txBody>
      </p:sp>
    </p:spTree>
    <p:extLst>
      <p:ext uri="{BB962C8B-B14F-4D97-AF65-F5344CB8AC3E}">
        <p14:creationId xmlns:p14="http://schemas.microsoft.com/office/powerpoint/2010/main" val="365670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7875BE-7ACF-9A40-A14C-139288D54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527050"/>
            <a:ext cx="6121400" cy="5803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C72FB4-9BC0-DC4A-88A6-997FB2B30652}"/>
              </a:ext>
            </a:extLst>
          </p:cNvPr>
          <p:cNvSpPr txBox="1"/>
          <p:nvPr/>
        </p:nvSpPr>
        <p:spPr>
          <a:xfrm>
            <a:off x="831748" y="527050"/>
            <a:ext cx="2203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65 million reads</a:t>
            </a:r>
          </a:p>
          <a:p>
            <a:r>
              <a:rPr lang="en-US" dirty="0"/>
              <a:t>aligned in </a:t>
            </a:r>
            <a:r>
              <a:rPr lang="en-US" i="1" dirty="0"/>
              <a:t>O</a:t>
            </a:r>
            <a:r>
              <a:rPr lang="en-US" dirty="0"/>
              <a:t>(minutes)</a:t>
            </a:r>
          </a:p>
        </p:txBody>
      </p:sp>
    </p:spTree>
    <p:extLst>
      <p:ext uri="{BB962C8B-B14F-4D97-AF65-F5344CB8AC3E}">
        <p14:creationId xmlns:p14="http://schemas.microsoft.com/office/powerpoint/2010/main" val="2810277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C36FF1E-1029-1B4A-A014-B26665C20F88}"/>
              </a:ext>
            </a:extLst>
          </p:cNvPr>
          <p:cNvGrpSpPr/>
          <p:nvPr/>
        </p:nvGrpSpPr>
        <p:grpSpPr>
          <a:xfrm>
            <a:off x="314432" y="1918057"/>
            <a:ext cx="8877317" cy="4327696"/>
            <a:chOff x="1608865" y="1709115"/>
            <a:chExt cx="8877317" cy="432769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71DBB59-9AF0-424E-99E6-9B7A554BA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8865" y="1709115"/>
              <a:ext cx="7205382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485E77-6DEF-3E4A-B05A-97AD5FA27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3372" y="2491641"/>
              <a:ext cx="6387353" cy="26313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B0135DC-0904-954E-9118-727F03E5E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9888" y="2988970"/>
              <a:ext cx="6656294" cy="30478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8ECBB11-8F75-9D44-8F56-2DBC314C0476}"/>
              </a:ext>
            </a:extLst>
          </p:cNvPr>
          <p:cNvGrpSpPr>
            <a:grpSpLocks noChangeAspect="1"/>
          </p:cNvGrpSpPr>
          <p:nvPr/>
        </p:nvGrpSpPr>
        <p:grpSpPr>
          <a:xfrm>
            <a:off x="7967337" y="216386"/>
            <a:ext cx="4041648" cy="2559710"/>
            <a:chOff x="304800" y="5486400"/>
            <a:chExt cx="3048000" cy="198633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EA4558D-71B2-D14F-A9B7-7E7154BAD865}"/>
                </a:ext>
              </a:extLst>
            </p:cNvPr>
            <p:cNvGrpSpPr/>
            <p:nvPr/>
          </p:nvGrpSpPr>
          <p:grpSpPr>
            <a:xfrm>
              <a:off x="304800" y="5486400"/>
              <a:ext cx="3048000" cy="1986337"/>
              <a:chOff x="838200" y="838200"/>
              <a:chExt cx="8477250" cy="55245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3022E10-619F-BC4E-855B-9D05202C17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333" t="10785" r="7388" b="18137"/>
              <a:stretch/>
            </p:blipFill>
            <p:spPr>
              <a:xfrm>
                <a:off x="838200" y="838200"/>
                <a:ext cx="8477250" cy="55245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91018AB1-91BA-C74A-AA70-FF182890CC4F}"/>
                  </a:ext>
                </a:extLst>
              </p:cNvPr>
              <p:cNvSpPr/>
              <p:nvPr/>
            </p:nvSpPr>
            <p:spPr bwMode="auto">
              <a:xfrm rot="8846899">
                <a:off x="7668867" y="2164612"/>
                <a:ext cx="533399" cy="507876"/>
              </a:xfrm>
              <a:prstGeom prst="downArrow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80682" tIns="40341" rIns="80682" bIns="403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0686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88">
                  <a:latin typeface="Arial" panose="020B0604020202020204" pitchFamily="34" charset="0"/>
                </a:endParaRP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0D0BD7D-292A-844D-9424-697DB85FC0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5715000"/>
              <a:ext cx="0" cy="1600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F3F81CE-2499-D141-B5CE-920741DE08F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31742" y="5680969"/>
              <a:ext cx="0" cy="1600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1CC4D83-D68A-4142-9099-A30A12EC12E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5661734"/>
              <a:ext cx="0" cy="1600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DFCDCB7-F42E-BC4C-A3A1-C1300B098B30}"/>
              </a:ext>
            </a:extLst>
          </p:cNvPr>
          <p:cNvSpPr txBox="1"/>
          <p:nvPr/>
        </p:nvSpPr>
        <p:spPr>
          <a:xfrm>
            <a:off x="352036" y="295912"/>
            <a:ext cx="11535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2012 : Automate complex analysis for thousands of cancer genomes – and provide tools for biologists to explore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F783D5-B95E-F74C-AF87-389C9B773D7D}"/>
              </a:ext>
            </a:extLst>
          </p:cNvPr>
          <p:cNvSpPr txBox="1"/>
          <p:nvPr/>
        </p:nvSpPr>
        <p:spPr>
          <a:xfrm>
            <a:off x="9396227" y="5762252"/>
            <a:ext cx="200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TCGA tools</a:t>
            </a:r>
          </a:p>
        </p:txBody>
      </p:sp>
    </p:spTree>
    <p:extLst>
      <p:ext uri="{BB962C8B-B14F-4D97-AF65-F5344CB8AC3E}">
        <p14:creationId xmlns:p14="http://schemas.microsoft.com/office/powerpoint/2010/main" val="1540354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n external file that holds a picture, illustration, etc.&#10;Object name is nihms384915f1.jpg">
            <a:extLst>
              <a:ext uri="{FF2B5EF4-FFF2-40B4-BE49-F238E27FC236}">
                <a16:creationId xmlns:a16="http://schemas.microsoft.com/office/drawing/2014/main" id="{5A10ABAF-774D-3C44-A258-B1BA10BC6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061" y="181605"/>
            <a:ext cx="6725877" cy="6233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01D9275-4FA9-664E-8708-691A31FFE4BD}"/>
              </a:ext>
            </a:extLst>
          </p:cNvPr>
          <p:cNvSpPr/>
          <p:nvPr/>
        </p:nvSpPr>
        <p:spPr>
          <a:xfrm>
            <a:off x="10336762" y="6596390"/>
            <a:ext cx="177163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www.cbioportal.org</a:t>
            </a:r>
            <a:r>
              <a:rPr lang="en-US" sz="1100" dirty="0"/>
              <a:t>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AF731B-C40E-DB4C-B0C5-359602679C4A}"/>
              </a:ext>
            </a:extLst>
          </p:cNvPr>
          <p:cNvSpPr/>
          <p:nvPr/>
        </p:nvSpPr>
        <p:spPr>
          <a:xfrm>
            <a:off x="8555710" y="6334780"/>
            <a:ext cx="35568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www.ncbi.nlm.nih.gov</a:t>
            </a:r>
            <a:r>
              <a:rPr lang="en-US" sz="1100" dirty="0"/>
              <a:t>/</a:t>
            </a:r>
            <a:r>
              <a:rPr lang="en-US" sz="1100" dirty="0" err="1"/>
              <a:t>pmc</a:t>
            </a:r>
            <a:r>
              <a:rPr lang="en-US" sz="1100" dirty="0"/>
              <a:t>/articles/PMC3956037/</a:t>
            </a:r>
          </a:p>
        </p:txBody>
      </p:sp>
    </p:spTree>
    <p:extLst>
      <p:ext uri="{BB962C8B-B14F-4D97-AF65-F5344CB8AC3E}">
        <p14:creationId xmlns:p14="http://schemas.microsoft.com/office/powerpoint/2010/main" val="3628379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344146-4F40-E549-BF88-9E88EB798D7B}"/>
              </a:ext>
            </a:extLst>
          </p:cNvPr>
          <p:cNvSpPr/>
          <p:nvPr/>
        </p:nvSpPr>
        <p:spPr>
          <a:xfrm>
            <a:off x="8535724" y="6596390"/>
            <a:ext cx="28248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software.broadinstitute.org</a:t>
            </a:r>
            <a:r>
              <a:rPr lang="en-US" sz="1100" dirty="0"/>
              <a:t>/</a:t>
            </a:r>
            <a:r>
              <a:rPr lang="en-US" sz="1100" dirty="0" err="1"/>
              <a:t>firecloud</a:t>
            </a:r>
            <a:r>
              <a:rPr lang="en-US" sz="1100" dirty="0"/>
              <a:t>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EBF337-3B9E-AA46-9BCF-8D9DFDCDE749}"/>
              </a:ext>
            </a:extLst>
          </p:cNvPr>
          <p:cNvSpPr/>
          <p:nvPr/>
        </p:nvSpPr>
        <p:spPr>
          <a:xfrm>
            <a:off x="8535724" y="6105053"/>
            <a:ext cx="24785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www.cancergenomicscloud.org</a:t>
            </a:r>
            <a:r>
              <a:rPr lang="en-US" sz="1100" dirty="0"/>
              <a:t>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0856F9-3B6F-9340-94FE-4F8D5C103976}"/>
              </a:ext>
            </a:extLst>
          </p:cNvPr>
          <p:cNvSpPr/>
          <p:nvPr/>
        </p:nvSpPr>
        <p:spPr>
          <a:xfrm>
            <a:off x="8535724" y="6353068"/>
            <a:ext cx="4437529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systemsbiology.org</a:t>
            </a:r>
            <a:r>
              <a:rPr lang="en-US" sz="1100" dirty="0"/>
              <a:t>/research/cancer-genomics-cloud/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1FD9AC-8C74-0642-B0F5-2EC231B94DFC}"/>
              </a:ext>
            </a:extLst>
          </p:cNvPr>
          <p:cNvGrpSpPr>
            <a:grpSpLocks noChangeAspect="1"/>
          </p:cNvGrpSpPr>
          <p:nvPr/>
        </p:nvGrpSpPr>
        <p:grpSpPr>
          <a:xfrm>
            <a:off x="8037618" y="85090"/>
            <a:ext cx="4041648" cy="2559710"/>
            <a:chOff x="304800" y="5486400"/>
            <a:chExt cx="3048000" cy="198633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135E24B-FF67-A64F-BEB5-78F752F05893}"/>
                </a:ext>
              </a:extLst>
            </p:cNvPr>
            <p:cNvGrpSpPr/>
            <p:nvPr/>
          </p:nvGrpSpPr>
          <p:grpSpPr>
            <a:xfrm>
              <a:off x="304800" y="5486400"/>
              <a:ext cx="3048000" cy="1986337"/>
              <a:chOff x="838200" y="838200"/>
              <a:chExt cx="8477250" cy="552450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F953610-EC7D-194D-BCDD-CA081D0013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333" t="10785" r="7388" b="18137"/>
              <a:stretch/>
            </p:blipFill>
            <p:spPr>
              <a:xfrm>
                <a:off x="838200" y="838200"/>
                <a:ext cx="8477250" cy="55245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7" name="Down Arrow 16">
                <a:extLst>
                  <a:ext uri="{FF2B5EF4-FFF2-40B4-BE49-F238E27FC236}">
                    <a16:creationId xmlns:a16="http://schemas.microsoft.com/office/drawing/2014/main" id="{69840344-3C8E-934F-9636-1DA861456446}"/>
                  </a:ext>
                </a:extLst>
              </p:cNvPr>
              <p:cNvSpPr/>
              <p:nvPr/>
            </p:nvSpPr>
            <p:spPr bwMode="auto">
              <a:xfrm rot="19801460">
                <a:off x="7744917" y="1425130"/>
                <a:ext cx="533399" cy="507876"/>
              </a:xfrm>
              <a:prstGeom prst="downArrow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80682" tIns="40341" rIns="80682" bIns="403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0686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88">
                  <a:latin typeface="Arial" panose="020B0604020202020204" pitchFamily="34" charset="0"/>
                </a:endParaRPr>
              </a:p>
            </p:txBody>
          </p: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E8B3C0-23C5-8D49-B1D9-5DEC79682BB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5715000"/>
              <a:ext cx="0" cy="1600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60D5D3-C2CD-8C40-A5A7-ADFAD24FDF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31742" y="5680969"/>
              <a:ext cx="0" cy="1600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98E8C1B-B5CD-BE4A-A663-FEA11B95B48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5661734"/>
              <a:ext cx="0" cy="1600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20E3489-2BD6-CC47-B6B3-70FD8B194CF6}"/>
              </a:ext>
            </a:extLst>
          </p:cNvPr>
          <p:cNvSpPr txBox="1"/>
          <p:nvPr/>
        </p:nvSpPr>
        <p:spPr>
          <a:xfrm>
            <a:off x="352036" y="295912"/>
            <a:ext cx="11359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2014 : Computational resources with “all of the above”, available to any cancer researcher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6B5748-DD31-A140-B4EE-B489E053DD49}"/>
              </a:ext>
            </a:extLst>
          </p:cNvPr>
          <p:cNvSpPr txBox="1"/>
          <p:nvPr/>
        </p:nvSpPr>
        <p:spPr>
          <a:xfrm>
            <a:off x="8037618" y="5046123"/>
            <a:ext cx="34018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Cancer Cloud Pilots</a:t>
            </a:r>
            <a:br>
              <a:rPr lang="en-US" sz="3200" dirty="0"/>
            </a:br>
            <a:r>
              <a:rPr lang="en-US" sz="3200" dirty="0"/>
              <a:t>(now “Resources”)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C26A07-3CDF-514F-B570-5AE11BEA3E01}"/>
              </a:ext>
            </a:extLst>
          </p:cNvPr>
          <p:cNvGrpSpPr/>
          <p:nvPr/>
        </p:nvGrpSpPr>
        <p:grpSpPr>
          <a:xfrm>
            <a:off x="517635" y="2470606"/>
            <a:ext cx="8018089" cy="3029647"/>
            <a:chOff x="361801" y="1831023"/>
            <a:chExt cx="8018089" cy="30296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A8C03E-95DD-AF49-8D8A-995B4484E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801" y="1831023"/>
              <a:ext cx="4055409" cy="26177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177526B-94F7-3E44-8F79-E02A2E13B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220" y="2586084"/>
              <a:ext cx="5641231" cy="22745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47F6B7-BA29-FC46-A2F3-E9D26DB03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02772" y="2281471"/>
              <a:ext cx="5177118" cy="18387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98455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CA8E-BA4C-F14B-9559-A24223BC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AF9DE-3ACC-694B-9399-8B4163508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algorithms (which can be esoteric and “inaccessible”) can pave the way for new visualizations and other data reductions (which are broadly accessible)</a:t>
            </a:r>
          </a:p>
          <a:p>
            <a:r>
              <a:rPr lang="en-US" dirty="0"/>
              <a:t>An important strand (🤣) in sequence data science: developing technology to reduce the technical burden of data science</a:t>
            </a:r>
          </a:p>
          <a:p>
            <a:pPr lvl="1"/>
            <a:r>
              <a:rPr lang="en-US" dirty="0"/>
              <a:t>Making the technology itself accessible to non-technical investigators</a:t>
            </a:r>
          </a:p>
          <a:p>
            <a:r>
              <a:rPr lang="en-US" dirty="0"/>
              <a:t>Data science seems like a mountain, but is more like a river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1113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0C0DCEA-528D-1248-9545-32674FC8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059" y="762000"/>
            <a:ext cx="8157882" cy="484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>
            <a:extLst>
              <a:ext uri="{FF2B5EF4-FFF2-40B4-BE49-F238E27FC236}">
                <a16:creationId xmlns:a16="http://schemas.microsoft.com/office/drawing/2014/main" id="{3B440060-BA95-434E-96EC-632902733E5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72235" y="246530"/>
            <a:ext cx="8258735" cy="287899"/>
          </a:xfrm>
          <a:noFill/>
          <a:ln/>
        </p:spPr>
        <p:txBody>
          <a:bodyPr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altLang="en-US" sz="1412" b="1">
                <a:solidFill>
                  <a:schemeClr val="tx2"/>
                </a:solidFill>
              </a:rPr>
              <a:t>Fig 1. Growth of DNA sequencing.</a:t>
            </a:r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BD8FE42A-B14C-594B-A35F-57B5DE815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676" y="5748618"/>
            <a:ext cx="8101853" cy="58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1059"/>
              <a:t>Stephens ZD, Lee SY, Faghri F, Campbell RH, Zhai C, et al. (2015) Big Data: Astronomical or Genomical?. PLOS Biology 13(7): e1002195. https://doi.org/10.1371/journal.pbio.1002195</a:t>
            </a:r>
          </a:p>
          <a:p>
            <a:pPr eaLnBrk="1" hangingPunct="1"/>
            <a:r>
              <a:rPr lang="en-US" altLang="en-US" sz="1059">
                <a:hlinkClick r:id="rId3"/>
              </a:rPr>
              <a:t>https://journals.plos.org/plosbiology/article?id=10.1371/journal.pbio.1002195</a:t>
            </a:r>
            <a:endParaRPr lang="en-US" altLang="en-US" sz="1059"/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0300ACA7-D561-0B46-B9CB-EC58D5CC5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265" y="6152030"/>
            <a:ext cx="2353235" cy="64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312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7CA8A-6828-B14D-9235-536559549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0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Can Data Science help us understand </a:t>
            </a:r>
            <a:br>
              <a:rPr lang="en-US" dirty="0"/>
            </a:br>
            <a:r>
              <a:rPr lang="en-US" dirty="0"/>
              <a:t>“Data Science”?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01AF-5E9F-7943-A9E3-3F6CE0CB2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do a data science experiment: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0FBCBC4-42C5-D54E-AD06-DEAA312A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3273774"/>
              </p:ext>
            </p:extLst>
          </p:nvPr>
        </p:nvGraphicFramePr>
        <p:xfrm>
          <a:off x="4191000" y="1066800"/>
          <a:ext cx="8001000" cy="579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5835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A75E7-05ED-864D-8500-3A4B42617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C9724-09D6-1C4F-99C2-D4CD275D3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4208"/>
            <a:ext cx="4350488" cy="2650685"/>
          </a:xfrm>
        </p:spPr>
        <p:txBody>
          <a:bodyPr>
            <a:normAutofit/>
          </a:bodyPr>
          <a:lstStyle/>
          <a:p>
            <a:r>
              <a:rPr lang="en-US" dirty="0"/>
              <a:t>Get the text from ~100 pages with the title </a:t>
            </a:r>
            <a:br>
              <a:rPr lang="en-US" dirty="0"/>
            </a:br>
            <a:r>
              <a:rPr lang="en-US" i="1" dirty="0"/>
              <a:t>What is Data Science</a:t>
            </a:r>
          </a:p>
          <a:p>
            <a:r>
              <a:rPr lang="en-US" dirty="0"/>
              <a:t>Prepare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3FEF2-F0FF-0A4E-B9D7-8E699BEF0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253" y="365125"/>
            <a:ext cx="6294341" cy="6181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4046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9C14AEF-95AF-5A46-8392-676CFA9C431A}"/>
              </a:ext>
            </a:extLst>
          </p:cNvPr>
          <p:cNvGrpSpPr/>
          <p:nvPr/>
        </p:nvGrpSpPr>
        <p:grpSpPr>
          <a:xfrm>
            <a:off x="3171108" y="312867"/>
            <a:ext cx="8687620" cy="6911116"/>
            <a:chOff x="2129118" y="376662"/>
            <a:chExt cx="8687620" cy="691111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FF840F3-FB46-B444-ABEB-A44796231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9118" y="376662"/>
              <a:ext cx="5659231" cy="47405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26AECE-0064-1049-AA22-5EC542187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1603" y="2820919"/>
              <a:ext cx="6140824" cy="32207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01DEBE-C102-C54A-9493-4F885384C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8732" y="1130862"/>
              <a:ext cx="5378824" cy="425787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F332980-D12E-5E4B-A690-E56239F99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48368" y="2117938"/>
              <a:ext cx="6314515" cy="446685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FCEA16-BCFE-DC49-95FC-98072699E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84929" y="3267945"/>
              <a:ext cx="5731809" cy="40198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5846837-59F3-5345-8C10-C89F262CF472}"/>
              </a:ext>
            </a:extLst>
          </p:cNvPr>
          <p:cNvSpPr txBox="1"/>
          <p:nvPr/>
        </p:nvSpPr>
        <p:spPr>
          <a:xfrm>
            <a:off x="411297" y="713124"/>
            <a:ext cx="2292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Raw Data:</a:t>
            </a:r>
          </a:p>
        </p:txBody>
      </p:sp>
    </p:spTree>
    <p:extLst>
      <p:ext uri="{BB962C8B-B14F-4D97-AF65-F5344CB8AC3E}">
        <p14:creationId xmlns:p14="http://schemas.microsoft.com/office/powerpoint/2010/main" val="975240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4F9B-8B14-1B4E-89FD-766DEE1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61F27-0A0D-0E4D-9C4C-13DB0002F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251"/>
            <a:ext cx="10515600" cy="4351338"/>
          </a:xfrm>
        </p:spPr>
        <p:txBody>
          <a:bodyPr/>
          <a:lstStyle/>
          <a:p>
            <a:r>
              <a:rPr lang="en-US" dirty="0"/>
              <a:t>Create a “term-document matrix”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2CF3A-BAE2-CB4A-8D16-3981F85E5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493" y="1949300"/>
            <a:ext cx="9617954" cy="4471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930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E72C2-1C11-6943-B003-8F1E65BA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535"/>
            <a:ext cx="10515600" cy="1325563"/>
          </a:xfrm>
        </p:spPr>
        <p:txBody>
          <a:bodyPr/>
          <a:lstStyle/>
          <a:p>
            <a:r>
              <a:rPr lang="en-US" dirty="0"/>
              <a:t>Interpret Data (Find Patterns) : Simple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6694D5-3CF7-4B45-90C0-C4AB3FD09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44702" cy="4064812"/>
          </a:xfrm>
        </p:spPr>
        <p:txBody>
          <a:bodyPr/>
          <a:lstStyle/>
          <a:p>
            <a:r>
              <a:rPr lang="en-US" dirty="0"/>
              <a:t>Frequency of words in sample</a:t>
            </a:r>
          </a:p>
          <a:p>
            <a:r>
              <a:rPr lang="en-US" dirty="0"/>
              <a:t>(What words are missing?)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163382-52A1-7245-8AB5-F9CC6CA6F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18" r="2579" b="6748"/>
          <a:stretch/>
        </p:blipFill>
        <p:spPr>
          <a:xfrm>
            <a:off x="5280833" y="1095154"/>
            <a:ext cx="6911167" cy="576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2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E72C2-1C11-6943-B003-8F1E65BA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535"/>
            <a:ext cx="10515600" cy="1325563"/>
          </a:xfrm>
        </p:spPr>
        <p:txBody>
          <a:bodyPr/>
          <a:lstStyle/>
          <a:p>
            <a:r>
              <a:rPr lang="en-US" dirty="0"/>
              <a:t>Interpret Data (Find Patterns) : Simple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6694D5-3CF7-4B45-90C0-C4AB3FD09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5065" cy="1087696"/>
          </a:xfrm>
        </p:spPr>
        <p:txBody>
          <a:bodyPr>
            <a:normAutofit/>
          </a:bodyPr>
          <a:lstStyle/>
          <a:p>
            <a:r>
              <a:rPr lang="en-US" dirty="0"/>
              <a:t>Word Cloud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601B1-6E58-274F-BB16-8028156C1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31" t="12500" r="21875" b="12500"/>
          <a:stretch/>
        </p:blipFill>
        <p:spPr>
          <a:xfrm>
            <a:off x="3232962" y="1360967"/>
            <a:ext cx="5726076" cy="54970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B88DF8-FAEA-C149-993F-F3FFB541E8AD}"/>
              </a:ext>
            </a:extLst>
          </p:cNvPr>
          <p:cNvSpPr/>
          <p:nvPr/>
        </p:nvSpPr>
        <p:spPr>
          <a:xfrm>
            <a:off x="460822" y="6308209"/>
            <a:ext cx="3149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www.wordclouds.com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35718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5844</TotalTime>
  <Words>1244</Words>
  <Application>Microsoft Macintosh PowerPoint</Application>
  <PresentationFormat>Widescreen</PresentationFormat>
  <Paragraphs>152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What is Data Science?</vt:lpstr>
      <vt:lpstr>Definitions reveal points of view</vt:lpstr>
      <vt:lpstr>Definitions reveal points of view</vt:lpstr>
      <vt:lpstr>Can Data Science help us understand  “Data Science”?</vt:lpstr>
      <vt:lpstr>Get Data</vt:lpstr>
      <vt:lpstr>PowerPoint Presentation</vt:lpstr>
      <vt:lpstr>Reduce data</vt:lpstr>
      <vt:lpstr>Interpret Data (Find Patterns) : Simple</vt:lpstr>
      <vt:lpstr>Interpret Data (Find Patterns) : Simple</vt:lpstr>
      <vt:lpstr>Interpret (Find Patterns) : More Complex</vt:lpstr>
      <vt:lpstr>Conclusions?</vt:lpstr>
      <vt:lpstr>Does doing Data Science help us define  “Data Science”?</vt:lpstr>
      <vt:lpstr>Is it science?</vt:lpstr>
      <vt:lpstr>Is it science?</vt:lpstr>
      <vt:lpstr>Every scientific hypothesis begins with intuition</vt:lpstr>
      <vt:lpstr>Why “Data Science” Now? (or: Why is statistics suddenly sexy?)</vt:lpstr>
      <vt:lpstr>But ... Data Science is in our DNA (🤣)</vt:lpstr>
      <vt:lpstr>What drives data science?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Jensen, Mark (NIH/NCI) [C]</dc:creator>
  <cp:lastModifiedBy>Jensen, Mark (NIH/NCI) [C]</cp:lastModifiedBy>
  <cp:revision>63</cp:revision>
  <dcterms:created xsi:type="dcterms:W3CDTF">2019-04-19T03:02:01Z</dcterms:created>
  <dcterms:modified xsi:type="dcterms:W3CDTF">2019-04-23T16:04:43Z</dcterms:modified>
</cp:coreProperties>
</file>